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6" r:id="rId3"/>
    <p:sldId id="258" r:id="rId4"/>
    <p:sldId id="267" r:id="rId5"/>
    <p:sldId id="268" r:id="rId6"/>
    <p:sldId id="277" r:id="rId7"/>
    <p:sldId id="271" r:id="rId8"/>
    <p:sldId id="276" r:id="rId9"/>
    <p:sldId id="273" r:id="rId10"/>
    <p:sldId id="274" r:id="rId11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13"/>
    </p:embeddedFont>
    <p:embeddedFont>
      <p:font typeface="Average" panose="020B0604020202020204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8C6C"/>
    <a:srgbClr val="8BB6CF"/>
    <a:srgbClr val="CAB2E5"/>
    <a:srgbClr val="1FADBA"/>
    <a:srgbClr val="41B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C6FFA-98A8-48D8-B275-64D53818A47E}" v="603" dt="2022-02-06T16:53:35.656"/>
    <p1510:client id="{49CA83C4-C0DC-4188-8E49-A86D6D06A240}" v="337" dt="2022-02-06T16:34:13.637"/>
    <p1510:client id="{8D36F5A2-8DBA-42C5-90A0-EC7FE386F15C}" v="381" dt="2022-02-06T16:56:06.557"/>
    <p1510:client id="{B59CDA7B-94DC-4BDE-BAFA-E453FCA53CB3}" v="308" dt="2022-02-06T16:56:52.852"/>
  </p1510:revLst>
</p1510:revInfo>
</file>

<file path=ppt/tableStyles.xml><?xml version="1.0" encoding="utf-8"?>
<a:tblStyleLst xmlns:a="http://schemas.openxmlformats.org/drawingml/2006/main" def="{2BA371C3-E040-40DE-9DE0-B5C69072D8D8}">
  <a:tblStyle styleId="{2BA371C3-E040-40DE-9DE0-B5C69072D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0"/>
    <p:restoredTop sz="94582"/>
  </p:normalViewPr>
  <p:slideViewPr>
    <p:cSldViewPr>
      <p:cViewPr>
        <p:scale>
          <a:sx n="122" d="100"/>
          <a:sy n="122" d="100"/>
        </p:scale>
        <p:origin x="160" y="1712"/>
      </p:cViewPr>
      <p:guideLst>
        <p:guide orient="horz" pos="1620"/>
        <p:guide pos="2880"/>
        <p:guide orient="horz" pos="1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980f9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980f9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785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2905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6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529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860032" y="3466836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CAN</a:t>
            </a:r>
            <a:br>
              <a:rPr lang="en" sz="2800" dirty="0">
                <a:solidFill>
                  <a:schemeClr val="tx1"/>
                </a:solidFill>
              </a:rPr>
            </a:br>
            <a:r>
              <a:rPr lang="en" sz="2800" dirty="0">
                <a:solidFill>
                  <a:srgbClr val="FF0000"/>
                </a:solidFill>
              </a:rPr>
              <a:t>DEV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17384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February 4</a:t>
            </a:r>
            <a:r>
              <a:rPr lang="en" baseline="30000" dirty="0"/>
              <a:t>th</a:t>
            </a:r>
            <a:r>
              <a:rPr lang="en" dirty="0"/>
              <a:t>, 20</a:t>
            </a:r>
            <a:r>
              <a:rPr lang="en-US" altLang="zh-CN" dirty="0"/>
              <a:t>22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B8837-329F-2B45-B608-8F442FA3B07B}"/>
              </a:ext>
            </a:extLst>
          </p:cNvPr>
          <p:cNvSpPr txBox="1"/>
          <p:nvPr/>
        </p:nvSpPr>
        <p:spPr>
          <a:xfrm>
            <a:off x="215516" y="1059582"/>
            <a:ext cx="8712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4800" b="1" dirty="0">
                <a:solidFill>
                  <a:schemeClr val="tx1"/>
                </a:solidFill>
                <a:latin typeface="Abril Fatface" panose="02000503000000020003" pitchFamily="2" charset="77"/>
                <a:cs typeface="Times New Roman" panose="02020603050405020304" pitchFamily="18" charset="0"/>
              </a:rPr>
              <a:t>Employment</a:t>
            </a:r>
            <a:r>
              <a:rPr lang="en-CN" sz="4800" b="1" dirty="0">
                <a:latin typeface="Abril Fatface" panose="02000503000000020003" pitchFamily="2" charset="77"/>
                <a:cs typeface="Times New Roman" panose="02020603050405020304" pitchFamily="18" charset="0"/>
              </a:rPr>
              <a:t>    </a:t>
            </a:r>
          </a:p>
          <a:p>
            <a:pPr algn="ctr"/>
            <a:r>
              <a:rPr lang="en-CN" sz="4800" b="1" dirty="0">
                <a:solidFill>
                  <a:srgbClr val="FF0000"/>
                </a:solidFill>
                <a:latin typeface="Abril Fatface" panose="02000503000000020003" pitchFamily="2" charset="77"/>
                <a:cs typeface="Times New Roman" panose="02020603050405020304" pitchFamily="18" charset="0"/>
              </a:rPr>
              <a:t>Equity</a:t>
            </a:r>
            <a:r>
              <a:rPr lang="en-CN" sz="4800" b="1" dirty="0">
                <a:latin typeface="Abril Fatface" panose="02000503000000020003" pitchFamily="2" charset="7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CEF4DB93-F2B5-E247-8EAB-CD507CBD863B}"/>
              </a:ext>
            </a:extLst>
          </p:cNvPr>
          <p:cNvSpPr txBox="1">
            <a:spLocks/>
          </p:cNvSpPr>
          <p:nvPr/>
        </p:nvSpPr>
        <p:spPr>
          <a:xfrm>
            <a:off x="671250" y="257175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Group YYDS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EAF74-553D-45E1-942F-DE328CA6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438" y="2071834"/>
            <a:ext cx="4015124" cy="572700"/>
          </a:xfrm>
        </p:spPr>
        <p:txBody>
          <a:bodyPr/>
          <a:lstStyle/>
          <a:p>
            <a:pPr algn="ctr"/>
            <a:r>
              <a:rPr lang="zh-CN" altLang="en-US" sz="4000"/>
              <a:t>Thanks for watching </a:t>
            </a:r>
            <a:endParaRPr lang="zh-CN" sz="4000"/>
          </a:p>
        </p:txBody>
      </p:sp>
      <p:sp>
        <p:nvSpPr>
          <p:cNvPr id="5" name="Google Shape;59;p13">
            <a:extLst>
              <a:ext uri="{FF2B5EF4-FFF2-40B4-BE49-F238E27FC236}">
                <a16:creationId xmlns:a16="http://schemas.microsoft.com/office/drawing/2014/main" id="{5D49CAE6-C4D1-4432-90CC-8C0CF2710886}"/>
              </a:ext>
            </a:extLst>
          </p:cNvPr>
          <p:cNvSpPr txBox="1">
            <a:spLocks/>
          </p:cNvSpPr>
          <p:nvPr/>
        </p:nvSpPr>
        <p:spPr>
          <a:xfrm>
            <a:off x="8262165" y="4212783"/>
            <a:ext cx="1140270" cy="978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CAN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215837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Members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4294967295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Roy Yu</a:t>
            </a:r>
            <a:endParaRPr sz="1700" dirty="0">
              <a:solidFill>
                <a:schemeClr val="dk1"/>
              </a:solidFill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23"/>
          <p:cNvSpPr txBox="1">
            <a:spLocks noGrp="1"/>
          </p:cNvSpPr>
          <p:nvPr>
            <p:ph type="body" idx="4294967295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University</a:t>
            </a:r>
            <a:r>
              <a:rPr lang="zh-CN" altLang="en-US" sz="1300" dirty="0"/>
              <a:t> </a:t>
            </a:r>
            <a:r>
              <a:rPr lang="en-US" altLang="zh-CN" sz="1300" dirty="0"/>
              <a:t>Of</a:t>
            </a:r>
            <a:r>
              <a:rPr lang="zh-CN" altLang="en-US" sz="1300" dirty="0"/>
              <a:t> </a:t>
            </a:r>
            <a:r>
              <a:rPr lang="en-US" altLang="zh-CN" sz="1300" dirty="0"/>
              <a:t>Toronto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2</a:t>
            </a:r>
            <a:r>
              <a:rPr lang="en-US" altLang="zh-CN" sz="1300" baseline="30000" dirty="0"/>
              <a:t>nd</a:t>
            </a:r>
            <a:r>
              <a:rPr lang="zh-CN" altLang="en-US" sz="1300" dirty="0"/>
              <a:t> </a:t>
            </a:r>
            <a:r>
              <a:rPr lang="en-US" altLang="zh-CN" sz="1300" dirty="0"/>
              <a:t>Year</a:t>
            </a:r>
            <a:r>
              <a:rPr lang="zh-CN" altLang="en-US" sz="1300" dirty="0"/>
              <a:t> </a:t>
            </a:r>
            <a:r>
              <a:rPr lang="en-US" altLang="zh-CN" sz="1300" dirty="0"/>
              <a:t>Student</a:t>
            </a:r>
          </a:p>
          <a:p>
            <a:pPr marL="0" lvl="0" indent="0" algn="ctr">
              <a:spcAft>
                <a:spcPts val="1600"/>
              </a:spcAft>
              <a:buNone/>
            </a:pPr>
            <a:r>
              <a:rPr lang="en-US" altLang="zh-CN" sz="1300" dirty="0"/>
              <a:t>Economics</a:t>
            </a:r>
            <a:r>
              <a:rPr lang="zh-CN" altLang="en-US" sz="1300" dirty="0"/>
              <a:t> </a:t>
            </a:r>
            <a:r>
              <a:rPr lang="en-US" altLang="zh-CN" sz="1300" dirty="0"/>
              <a:t>and</a:t>
            </a:r>
            <a:r>
              <a:rPr lang="zh-CN" altLang="en-US" sz="1300" dirty="0"/>
              <a:t> </a:t>
            </a:r>
            <a:r>
              <a:rPr lang="en-US" altLang="zh-CN" sz="1300" dirty="0"/>
              <a:t>Statistics</a:t>
            </a:r>
            <a:endParaRPr sz="1300"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4294967295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700" dirty="0">
                <a:solidFill>
                  <a:schemeClr val="dk1"/>
                </a:solidFill>
              </a:rPr>
              <a:t>Lucia Tan</a:t>
            </a:r>
            <a:endParaRPr sz="1700" dirty="0">
              <a:solidFill>
                <a:schemeClr val="dk1"/>
              </a:solidFill>
            </a:endParaRPr>
          </a:p>
        </p:txBody>
      </p:sp>
      <p:cxnSp>
        <p:nvCxnSpPr>
          <p:cNvPr id="199" name="Google Shape;199;p23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23"/>
          <p:cNvSpPr txBox="1">
            <a:spLocks noGrp="1"/>
          </p:cNvSpPr>
          <p:nvPr>
            <p:ph type="body" idx="4294967295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/>
              <a:t>University</a:t>
            </a:r>
            <a:r>
              <a:rPr lang="zh-CN" altLang="en-US" sz="1300" dirty="0"/>
              <a:t> </a:t>
            </a:r>
            <a:r>
              <a:rPr lang="en-US" altLang="zh-CN" sz="1300" dirty="0"/>
              <a:t>Of</a:t>
            </a:r>
            <a:r>
              <a:rPr lang="zh-CN" altLang="en-US" sz="1300" dirty="0"/>
              <a:t> </a:t>
            </a:r>
            <a:r>
              <a:rPr lang="en-US" altLang="zh-CN" sz="1300" dirty="0"/>
              <a:t>Toronto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2</a:t>
            </a:r>
            <a:r>
              <a:rPr lang="en-US" altLang="zh-CN" sz="1300" baseline="30000" dirty="0"/>
              <a:t>nd</a:t>
            </a:r>
            <a:r>
              <a:rPr lang="zh-CN" altLang="en-US" sz="1300" dirty="0"/>
              <a:t> </a:t>
            </a:r>
            <a:r>
              <a:rPr lang="en-US" altLang="zh-CN" sz="1300" dirty="0"/>
              <a:t>Year</a:t>
            </a:r>
            <a:r>
              <a:rPr lang="zh-CN" altLang="en-US" sz="1300" dirty="0"/>
              <a:t> </a:t>
            </a:r>
            <a:r>
              <a:rPr lang="en-US" altLang="zh-CN" sz="1300" dirty="0"/>
              <a:t>Student</a:t>
            </a:r>
          </a:p>
          <a:p>
            <a:pPr marL="0" lvl="0" indent="0" algn="ctr">
              <a:spcAft>
                <a:spcPts val="1600"/>
              </a:spcAft>
              <a:buClr>
                <a:srgbClr val="CACACA"/>
              </a:buClr>
              <a:buNone/>
            </a:pPr>
            <a:r>
              <a:rPr lang="en-US" altLang="zh-CN" sz="1300" dirty="0">
                <a:solidFill>
                  <a:srgbClr val="CACACA"/>
                </a:solidFill>
              </a:rPr>
              <a:t>Economics and Statistics</a:t>
            </a:r>
            <a:endParaRPr lang="en-US" sz="1300" dirty="0">
              <a:solidFill>
                <a:srgbClr val="CACAC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4294967295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Tong </a:t>
            </a:r>
            <a:r>
              <a:rPr lang="en-US" sz="1700" dirty="0" err="1">
                <a:solidFill>
                  <a:schemeClr val="dk1"/>
                </a:solidFill>
              </a:rPr>
              <a:t>Su</a:t>
            </a:r>
            <a:endParaRPr sz="1700" dirty="0">
              <a:solidFill>
                <a:schemeClr val="dk1"/>
              </a:solidFill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23"/>
          <p:cNvSpPr txBox="1">
            <a:spLocks noGrp="1"/>
          </p:cNvSpPr>
          <p:nvPr>
            <p:ph type="body" idx="4294967295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University</a:t>
            </a:r>
            <a:r>
              <a:rPr lang="zh-CN" altLang="en-US" sz="1300" dirty="0"/>
              <a:t> </a:t>
            </a:r>
            <a:r>
              <a:rPr lang="en-US" altLang="zh-CN" sz="1300" dirty="0"/>
              <a:t>Of</a:t>
            </a:r>
            <a:r>
              <a:rPr lang="zh-CN" altLang="en-US" sz="1300" dirty="0"/>
              <a:t> </a:t>
            </a:r>
            <a:r>
              <a:rPr lang="en-US" altLang="zh-CN" sz="1300" dirty="0"/>
              <a:t>Toronto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2</a:t>
            </a:r>
            <a:r>
              <a:rPr lang="en-US" altLang="zh-CN" sz="1300" baseline="30000" dirty="0"/>
              <a:t>nd</a:t>
            </a:r>
            <a:r>
              <a:rPr lang="zh-CN" altLang="en-US" sz="1300" dirty="0"/>
              <a:t> </a:t>
            </a:r>
            <a:r>
              <a:rPr lang="en-US" altLang="zh-CN" sz="1300" dirty="0"/>
              <a:t>Year</a:t>
            </a:r>
            <a:r>
              <a:rPr lang="zh-CN" altLang="en-US" sz="1300" dirty="0"/>
              <a:t> </a:t>
            </a:r>
            <a:r>
              <a:rPr lang="en-US" altLang="zh-CN" sz="1300" dirty="0"/>
              <a:t>Student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Computer science and</a:t>
            </a:r>
            <a:r>
              <a:rPr lang="zh-CN" altLang="en-US" sz="1300" dirty="0"/>
              <a:t> </a:t>
            </a:r>
            <a:r>
              <a:rPr lang="en-US" altLang="zh-CN" sz="1300" dirty="0"/>
              <a:t>Statistics</a:t>
            </a:r>
            <a:endParaRPr sz="1300" dirty="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4294967295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Tong Li</a:t>
            </a:r>
          </a:p>
        </p:txBody>
      </p:sp>
      <p:cxnSp>
        <p:nvCxnSpPr>
          <p:cNvPr id="207" name="Google Shape;207;p23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08;p23"/>
          <p:cNvSpPr txBox="1">
            <a:spLocks noGrp="1"/>
          </p:cNvSpPr>
          <p:nvPr>
            <p:ph type="body" idx="4294967295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University</a:t>
            </a:r>
            <a:r>
              <a:rPr lang="zh-CN" altLang="en-US" sz="1300" dirty="0"/>
              <a:t> </a:t>
            </a:r>
            <a:r>
              <a:rPr lang="en-US" altLang="zh-CN" sz="1300" dirty="0"/>
              <a:t>Of</a:t>
            </a:r>
            <a:r>
              <a:rPr lang="zh-CN" altLang="en-US" sz="1300" dirty="0"/>
              <a:t> </a:t>
            </a:r>
            <a:r>
              <a:rPr lang="en-US" altLang="zh-CN" sz="1300" dirty="0"/>
              <a:t>Toronto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1</a:t>
            </a:r>
            <a:r>
              <a:rPr lang="en-US" altLang="zh-CN" sz="1300" baseline="30000" dirty="0"/>
              <a:t>st</a:t>
            </a:r>
            <a:r>
              <a:rPr lang="zh-CN" altLang="en-US" sz="1300" dirty="0"/>
              <a:t> </a:t>
            </a:r>
            <a:r>
              <a:rPr lang="en-US" altLang="zh-CN" sz="1300" dirty="0"/>
              <a:t>Year</a:t>
            </a:r>
            <a:r>
              <a:rPr lang="zh-CN" altLang="en-US" sz="1300" dirty="0"/>
              <a:t> </a:t>
            </a:r>
            <a:r>
              <a:rPr lang="en-US" altLang="zh-CN" sz="1300" dirty="0" err="1"/>
              <a:t>Phd</a:t>
            </a:r>
            <a:endParaRPr lang="en-US" altLang="zh-CN" sz="13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300" dirty="0"/>
              <a:t>Statistics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A24C22-0725-C446-9304-FEDDC233CE9D}"/>
              </a:ext>
            </a:extLst>
          </p:cNvPr>
          <p:cNvSpPr/>
          <p:nvPr/>
        </p:nvSpPr>
        <p:spPr>
          <a:xfrm>
            <a:off x="389529" y="1294130"/>
            <a:ext cx="1728192" cy="168927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518" b="-2952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A4D1FD-0166-9D4A-8F65-1CBB3D20493E}"/>
              </a:ext>
            </a:extLst>
          </p:cNvPr>
          <p:cNvSpPr/>
          <p:nvPr/>
        </p:nvSpPr>
        <p:spPr>
          <a:xfrm>
            <a:off x="2699792" y="1289053"/>
            <a:ext cx="1728192" cy="16892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413" t="-10297" r="-27295" b="-3640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6EA294-0C6A-6B45-B969-6BACBC7537F1}"/>
              </a:ext>
            </a:extLst>
          </p:cNvPr>
          <p:cNvSpPr/>
          <p:nvPr/>
        </p:nvSpPr>
        <p:spPr>
          <a:xfrm>
            <a:off x="4825429" y="1289053"/>
            <a:ext cx="1728192" cy="168927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15" t="-5121" r="2015" b="-28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83C22C-1C19-B64F-A70E-E2395FF25AA7}"/>
              </a:ext>
            </a:extLst>
          </p:cNvPr>
          <p:cNvSpPr/>
          <p:nvPr/>
        </p:nvSpPr>
        <p:spPr>
          <a:xfrm>
            <a:off x="7015123" y="1289053"/>
            <a:ext cx="1728192" cy="168927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71" t="-14024" r="-6587" b="-4388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0" name="Google Shape;59;p13">
            <a:extLst>
              <a:ext uri="{FF2B5EF4-FFF2-40B4-BE49-F238E27FC236}">
                <a16:creationId xmlns:a16="http://schemas.microsoft.com/office/drawing/2014/main" id="{56805465-A8F8-3949-BA69-55A5BBF5AB7E}"/>
              </a:ext>
            </a:extLst>
          </p:cNvPr>
          <p:cNvSpPr txBox="1">
            <a:spLocks/>
          </p:cNvSpPr>
          <p:nvPr/>
        </p:nvSpPr>
        <p:spPr>
          <a:xfrm>
            <a:off x="8262165" y="4212783"/>
            <a:ext cx="1140270" cy="978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CAN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DEV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dirty="0"/>
              <a:t>Insights overview</a:t>
            </a:r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C40E06-B5C7-2642-8CC5-38C4F8F56957}"/>
              </a:ext>
            </a:extLst>
          </p:cNvPr>
          <p:cNvGrpSpPr/>
          <p:nvPr/>
        </p:nvGrpSpPr>
        <p:grpSpPr>
          <a:xfrm>
            <a:off x="458800" y="1543107"/>
            <a:ext cx="1938945" cy="2057285"/>
            <a:chOff x="810196" y="2556495"/>
            <a:chExt cx="2850369" cy="3024336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0D8E52B-D2CD-8647-942C-7650E34896C1}"/>
                </a:ext>
              </a:extLst>
            </p:cNvPr>
            <p:cNvSpPr/>
            <p:nvPr/>
          </p:nvSpPr>
          <p:spPr>
            <a:xfrm>
              <a:off x="810196" y="2844527"/>
              <a:ext cx="2736304" cy="2736304"/>
            </a:xfrm>
            <a:prstGeom prst="arc">
              <a:avLst>
                <a:gd name="adj1" fmla="val 20369113"/>
                <a:gd name="adj2" fmla="val 16797269"/>
              </a:avLst>
            </a:prstGeom>
            <a:ln w="1270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952" dirty="0">
                <a:latin typeface="+mj-lt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B61D03-EED8-B74F-BFA6-D8602BD1815C}"/>
                </a:ext>
              </a:extLst>
            </p:cNvPr>
            <p:cNvCxnSpPr/>
            <p:nvPr/>
          </p:nvCxnSpPr>
          <p:spPr>
            <a:xfrm>
              <a:off x="2034332" y="4011403"/>
              <a:ext cx="1482672" cy="0"/>
            </a:xfrm>
            <a:prstGeom prst="line">
              <a:avLst/>
            </a:prstGeom>
            <a:ln w="1270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5B5979C6-2323-7047-A563-E0506AB76FBC}"/>
                </a:ext>
              </a:extLst>
            </p:cNvPr>
            <p:cNvSpPr/>
            <p:nvPr/>
          </p:nvSpPr>
          <p:spPr bwMode="ltGray">
            <a:xfrm>
              <a:off x="976218" y="3010245"/>
              <a:ext cx="2423576" cy="2423576"/>
            </a:xfrm>
            <a:prstGeom prst="chord">
              <a:avLst>
                <a:gd name="adj1" fmla="val 6349068"/>
                <a:gd name="adj2" fmla="val 15238606"/>
              </a:avLst>
            </a:prstGeom>
            <a:solidFill>
              <a:schemeClr val="tx1">
                <a:alpha val="50196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52" dirty="0" err="1">
                <a:solidFill>
                  <a:schemeClr val="tx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B44C11-D401-AC47-B3CD-6BC14602BDD1}"/>
                </a:ext>
              </a:extLst>
            </p:cNvPr>
            <p:cNvSpPr txBox="1"/>
            <p:nvPr/>
          </p:nvSpPr>
          <p:spPr>
            <a:xfrm>
              <a:off x="2034333" y="3633331"/>
              <a:ext cx="1314329" cy="219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816" b="1" i="1" dirty="0">
                  <a:solidFill>
                    <a:schemeClr val="tx1"/>
                  </a:solidFill>
                  <a:latin typeface="+mj-lt"/>
                </a:rPr>
                <a:t>Gender</a:t>
              </a:r>
              <a:endParaRPr lang="en-GB" sz="816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0CBF90-B160-9A47-9864-6531A4AA5EB7}"/>
                </a:ext>
              </a:extLst>
            </p:cNvPr>
            <p:cNvSpPr txBox="1"/>
            <p:nvPr/>
          </p:nvSpPr>
          <p:spPr>
            <a:xfrm>
              <a:off x="2034333" y="4174520"/>
              <a:ext cx="1365461" cy="728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680" dirty="0">
                  <a:solidFill>
                    <a:schemeClr val="tx1"/>
                  </a:solidFill>
                  <a:latin typeface="+mj-lt"/>
                </a:rPr>
                <a:t>Gender variations under different occupations and job level.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994A2E-8892-9349-9CB2-76581D539531}"/>
                </a:ext>
              </a:extLst>
            </p:cNvPr>
            <p:cNvSpPr txBox="1"/>
            <p:nvPr/>
          </p:nvSpPr>
          <p:spPr>
            <a:xfrm>
              <a:off x="1065296" y="3833470"/>
              <a:ext cx="810272" cy="796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2993" b="1" dirty="0">
                  <a:solidFill>
                    <a:schemeClr val="tx1"/>
                  </a:solidFill>
                  <a:latin typeface="+mj-lt"/>
                </a:rPr>
                <a:t>01</a:t>
              </a:r>
              <a:endParaRPr lang="en-GB" sz="2993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2C1649-72FF-7241-B2D3-7EE4B16A8171}"/>
                </a:ext>
              </a:extLst>
            </p:cNvPr>
            <p:cNvSpPr/>
            <p:nvPr/>
          </p:nvSpPr>
          <p:spPr bwMode="ltGray">
            <a:xfrm>
              <a:off x="2567884" y="2556495"/>
              <a:ext cx="1092681" cy="1092681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52" dirty="0" err="1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754BB6-512A-F344-BD56-C993E9644DAC}"/>
              </a:ext>
            </a:extLst>
          </p:cNvPr>
          <p:cNvGrpSpPr/>
          <p:nvPr/>
        </p:nvGrpSpPr>
        <p:grpSpPr>
          <a:xfrm>
            <a:off x="6552568" y="1543107"/>
            <a:ext cx="1938945" cy="2057285"/>
            <a:chOff x="7166751" y="2556495"/>
            <a:chExt cx="2850369" cy="3024336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7762CE3-2C3A-914C-B6B1-1E8ED27703AC}"/>
                </a:ext>
              </a:extLst>
            </p:cNvPr>
            <p:cNvSpPr/>
            <p:nvPr/>
          </p:nvSpPr>
          <p:spPr>
            <a:xfrm>
              <a:off x="7166751" y="2844527"/>
              <a:ext cx="2736304" cy="2736304"/>
            </a:xfrm>
            <a:prstGeom prst="arc">
              <a:avLst>
                <a:gd name="adj1" fmla="val 20369113"/>
                <a:gd name="adj2" fmla="val 16797269"/>
              </a:avLst>
            </a:prstGeom>
            <a:ln w="1270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952"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467C2-3A98-8342-82CE-15A0EC873F93}"/>
                </a:ext>
              </a:extLst>
            </p:cNvPr>
            <p:cNvCxnSpPr/>
            <p:nvPr/>
          </p:nvCxnSpPr>
          <p:spPr>
            <a:xfrm>
              <a:off x="8390887" y="4011403"/>
              <a:ext cx="1482672" cy="0"/>
            </a:xfrm>
            <a:prstGeom prst="line">
              <a:avLst/>
            </a:prstGeom>
            <a:ln w="1270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hord 30">
              <a:extLst>
                <a:ext uri="{FF2B5EF4-FFF2-40B4-BE49-F238E27FC236}">
                  <a16:creationId xmlns:a16="http://schemas.microsoft.com/office/drawing/2014/main" id="{63D8FA4A-9C67-3649-8085-338F799DBAF6}"/>
                </a:ext>
              </a:extLst>
            </p:cNvPr>
            <p:cNvSpPr/>
            <p:nvPr/>
          </p:nvSpPr>
          <p:spPr bwMode="ltGray">
            <a:xfrm>
              <a:off x="7332773" y="3010245"/>
              <a:ext cx="2423576" cy="2423576"/>
            </a:xfrm>
            <a:prstGeom prst="chord">
              <a:avLst>
                <a:gd name="adj1" fmla="val 6349068"/>
                <a:gd name="adj2" fmla="val 15238606"/>
              </a:avLst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52" dirty="0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34680A-94C4-CD49-B109-63D896965638}"/>
                </a:ext>
              </a:extLst>
            </p:cNvPr>
            <p:cNvSpPr txBox="1"/>
            <p:nvPr/>
          </p:nvSpPr>
          <p:spPr>
            <a:xfrm>
              <a:off x="8390887" y="3633331"/>
              <a:ext cx="1314329" cy="219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816" b="1" i="1" dirty="0">
                  <a:solidFill>
                    <a:schemeClr val="tx1"/>
                  </a:solidFill>
                  <a:latin typeface="+mj-lt"/>
                </a:rPr>
                <a:t>Companies</a:t>
              </a:r>
              <a:endParaRPr lang="en-GB" sz="816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CAC0B3-6F5E-264E-B871-73E5C5BC942B}"/>
                </a:ext>
              </a:extLst>
            </p:cNvPr>
            <p:cNvSpPr txBox="1"/>
            <p:nvPr/>
          </p:nvSpPr>
          <p:spPr>
            <a:xfrm>
              <a:off x="8390888" y="4174520"/>
              <a:ext cx="1429488" cy="728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680" dirty="0">
                  <a:solidFill>
                    <a:schemeClr val="tx1"/>
                  </a:solidFill>
                  <a:latin typeface="+mj-lt"/>
                </a:rPr>
                <a:t>Diversity in high position and low position jobs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3AC821-0038-0444-991A-C6C22542ECEB}"/>
                </a:ext>
              </a:extLst>
            </p:cNvPr>
            <p:cNvSpPr txBox="1"/>
            <p:nvPr/>
          </p:nvSpPr>
          <p:spPr>
            <a:xfrm>
              <a:off x="7396799" y="3833470"/>
              <a:ext cx="810272" cy="796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2993" b="1" dirty="0">
                  <a:solidFill>
                    <a:schemeClr val="tx1"/>
                  </a:solidFill>
                  <a:latin typeface="+mj-lt"/>
                </a:rPr>
                <a:t>03</a:t>
              </a:r>
              <a:endParaRPr lang="en-GB" sz="2993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7D3CE5-9AA7-294C-B1C9-6A21B4E6D52E}"/>
                </a:ext>
              </a:extLst>
            </p:cNvPr>
            <p:cNvSpPr/>
            <p:nvPr/>
          </p:nvSpPr>
          <p:spPr bwMode="ltGray">
            <a:xfrm>
              <a:off x="8924439" y="2556495"/>
              <a:ext cx="1092681" cy="1092681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52" dirty="0" err="1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8DA4B6-C0F5-3C4B-9248-5787A8DEA430}"/>
              </a:ext>
            </a:extLst>
          </p:cNvPr>
          <p:cNvGrpSpPr/>
          <p:nvPr/>
        </p:nvGrpSpPr>
        <p:grpSpPr>
          <a:xfrm>
            <a:off x="3507263" y="1543107"/>
            <a:ext cx="1938946" cy="2057285"/>
            <a:chOff x="4054841" y="2556495"/>
            <a:chExt cx="2850371" cy="3024336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8CFB225-6413-0E4C-9125-DE75BE4099CF}"/>
                </a:ext>
              </a:extLst>
            </p:cNvPr>
            <p:cNvSpPr/>
            <p:nvPr/>
          </p:nvSpPr>
          <p:spPr>
            <a:xfrm>
              <a:off x="4054841" y="2844527"/>
              <a:ext cx="2736304" cy="2736304"/>
            </a:xfrm>
            <a:prstGeom prst="arc">
              <a:avLst>
                <a:gd name="adj1" fmla="val 20369113"/>
                <a:gd name="adj2" fmla="val 16797269"/>
              </a:avLst>
            </a:prstGeom>
            <a:ln w="1270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952">
                <a:latin typeface="+mj-lt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2EFEF91-B99D-3D40-B9E3-2CF2BB5EA888}"/>
                </a:ext>
              </a:extLst>
            </p:cNvPr>
            <p:cNvCxnSpPr/>
            <p:nvPr/>
          </p:nvCxnSpPr>
          <p:spPr>
            <a:xfrm>
              <a:off x="5278977" y="4011403"/>
              <a:ext cx="1482672" cy="0"/>
            </a:xfrm>
            <a:prstGeom prst="line">
              <a:avLst/>
            </a:prstGeom>
            <a:ln w="1270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hord 39">
              <a:extLst>
                <a:ext uri="{FF2B5EF4-FFF2-40B4-BE49-F238E27FC236}">
                  <a16:creationId xmlns:a16="http://schemas.microsoft.com/office/drawing/2014/main" id="{A3D36FE4-B127-A445-9909-187BED38CFB5}"/>
                </a:ext>
              </a:extLst>
            </p:cNvPr>
            <p:cNvSpPr/>
            <p:nvPr/>
          </p:nvSpPr>
          <p:spPr bwMode="ltGray">
            <a:xfrm>
              <a:off x="4220863" y="3010245"/>
              <a:ext cx="2423576" cy="2423576"/>
            </a:xfrm>
            <a:prstGeom prst="chord">
              <a:avLst>
                <a:gd name="adj1" fmla="val 6349068"/>
                <a:gd name="adj2" fmla="val 15238606"/>
              </a:avLst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52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AA6A34-8484-DD44-9EFA-7807A89CADA0}"/>
                </a:ext>
              </a:extLst>
            </p:cNvPr>
            <p:cNvSpPr txBox="1"/>
            <p:nvPr/>
          </p:nvSpPr>
          <p:spPr>
            <a:xfrm>
              <a:off x="5287867" y="3637777"/>
              <a:ext cx="1558175" cy="2993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800" b="1" i="1">
                  <a:solidFill>
                    <a:schemeClr val="tx1"/>
                  </a:solidFill>
                  <a:latin typeface="+mj-lt"/>
                </a:rPr>
                <a:t>Underrepresented groups</a:t>
              </a:r>
              <a:endParaRPr lang="en-GB" altLang="zh-CN" sz="8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9868E3-7308-F845-B39E-7A242787FE14}"/>
                </a:ext>
              </a:extLst>
            </p:cNvPr>
            <p:cNvSpPr txBox="1"/>
            <p:nvPr/>
          </p:nvSpPr>
          <p:spPr>
            <a:xfrm>
              <a:off x="5278976" y="4174520"/>
              <a:ext cx="1293800" cy="728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680">
                  <a:solidFill>
                    <a:schemeClr val="tx1"/>
                  </a:solidFill>
                  <a:latin typeface="+mj-lt"/>
                </a:rPr>
                <a:t>Proportion in different job level and salary differences</a:t>
              </a:r>
            </a:p>
            <a:p>
              <a:pPr>
                <a:spcAft>
                  <a:spcPts val="612"/>
                </a:spcAft>
              </a:pPr>
              <a:r>
                <a:rPr lang="en-GB" sz="680">
                  <a:solidFill>
                    <a:schemeClr val="tx1"/>
                  </a:solidFill>
                  <a:latin typeface="+mj-lt"/>
                </a:rPr>
                <a:t>Promotion rates gap in the last decade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33831D-6C23-1D41-8F1D-94BA0899644C}"/>
                </a:ext>
              </a:extLst>
            </p:cNvPr>
            <p:cNvSpPr txBox="1"/>
            <p:nvPr/>
          </p:nvSpPr>
          <p:spPr>
            <a:xfrm>
              <a:off x="4284889" y="3833470"/>
              <a:ext cx="810272" cy="796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12"/>
                </a:spcAft>
              </a:pPr>
              <a:r>
                <a:rPr lang="en-GB" sz="2993" b="1">
                  <a:solidFill>
                    <a:schemeClr val="tx1"/>
                  </a:solidFill>
                  <a:latin typeface="+mj-lt"/>
                </a:rPr>
                <a:t>02</a:t>
              </a:r>
              <a:endParaRPr lang="en-GB" sz="2993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1DE7A9-E80C-FE49-904B-68DD8608ED59}"/>
                </a:ext>
              </a:extLst>
            </p:cNvPr>
            <p:cNvSpPr/>
            <p:nvPr/>
          </p:nvSpPr>
          <p:spPr bwMode="ltGray">
            <a:xfrm>
              <a:off x="5812531" y="2556495"/>
              <a:ext cx="1092681" cy="1092681"/>
            </a:xfrm>
            <a:prstGeom prst="ellipse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52" err="1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6" name="Google Shape;59;p13">
            <a:extLst>
              <a:ext uri="{FF2B5EF4-FFF2-40B4-BE49-F238E27FC236}">
                <a16:creationId xmlns:a16="http://schemas.microsoft.com/office/drawing/2014/main" id="{96F461C2-8242-6342-BB58-6BE1EBA34C68}"/>
              </a:ext>
            </a:extLst>
          </p:cNvPr>
          <p:cNvSpPr txBox="1">
            <a:spLocks/>
          </p:cNvSpPr>
          <p:nvPr/>
        </p:nvSpPr>
        <p:spPr>
          <a:xfrm>
            <a:off x="8262165" y="4212783"/>
            <a:ext cx="1140270" cy="978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CAN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DEV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A47D04B-82B7-414A-85A4-AAA28F9C3265}"/>
              </a:ext>
            </a:extLst>
          </p:cNvPr>
          <p:cNvSpPr/>
          <p:nvPr/>
        </p:nvSpPr>
        <p:spPr bwMode="ltGray">
          <a:xfrm>
            <a:off x="7748224" y="1537164"/>
            <a:ext cx="746449" cy="739863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54" name="Freeform 4920">
            <a:extLst>
              <a:ext uri="{FF2B5EF4-FFF2-40B4-BE49-F238E27FC236}">
                <a16:creationId xmlns:a16="http://schemas.microsoft.com/office/drawing/2014/main" id="{FA4BD458-49B3-4146-8BC4-3EB1DC6927DD}"/>
              </a:ext>
            </a:extLst>
          </p:cNvPr>
          <p:cNvSpPr>
            <a:spLocks noEditPoints="1"/>
          </p:cNvSpPr>
          <p:nvPr/>
        </p:nvSpPr>
        <p:spPr bwMode="auto">
          <a:xfrm>
            <a:off x="1730834" y="1638499"/>
            <a:ext cx="598513" cy="537195"/>
          </a:xfrm>
          <a:custGeom>
            <a:avLst/>
            <a:gdLst>
              <a:gd name="T0" fmla="*/ 196 w 380"/>
              <a:gd name="T1" fmla="*/ 2 h 310"/>
              <a:gd name="T2" fmla="*/ 118 w 380"/>
              <a:gd name="T3" fmla="*/ 46 h 310"/>
              <a:gd name="T4" fmla="*/ 116 w 380"/>
              <a:gd name="T5" fmla="*/ 6 h 310"/>
              <a:gd name="T6" fmla="*/ 108 w 380"/>
              <a:gd name="T7" fmla="*/ 0 h 310"/>
              <a:gd name="T8" fmla="*/ 64 w 380"/>
              <a:gd name="T9" fmla="*/ 0 h 310"/>
              <a:gd name="T10" fmla="*/ 58 w 380"/>
              <a:gd name="T11" fmla="*/ 10 h 310"/>
              <a:gd name="T12" fmla="*/ 4 w 380"/>
              <a:gd name="T13" fmla="*/ 120 h 310"/>
              <a:gd name="T14" fmla="*/ 0 w 380"/>
              <a:gd name="T15" fmla="*/ 132 h 310"/>
              <a:gd name="T16" fmla="*/ 56 w 380"/>
              <a:gd name="T17" fmla="*/ 138 h 310"/>
              <a:gd name="T18" fmla="*/ 58 w 380"/>
              <a:gd name="T19" fmla="*/ 300 h 310"/>
              <a:gd name="T20" fmla="*/ 72 w 380"/>
              <a:gd name="T21" fmla="*/ 310 h 310"/>
              <a:gd name="T22" fmla="*/ 120 w 380"/>
              <a:gd name="T23" fmla="*/ 306 h 310"/>
              <a:gd name="T24" fmla="*/ 102 w 380"/>
              <a:gd name="T25" fmla="*/ 252 h 310"/>
              <a:gd name="T26" fmla="*/ 96 w 380"/>
              <a:gd name="T27" fmla="*/ 250 h 310"/>
              <a:gd name="T28" fmla="*/ 92 w 380"/>
              <a:gd name="T29" fmla="*/ 182 h 310"/>
              <a:gd name="T30" fmla="*/ 96 w 380"/>
              <a:gd name="T31" fmla="*/ 176 h 310"/>
              <a:gd name="T32" fmla="*/ 162 w 380"/>
              <a:gd name="T33" fmla="*/ 172 h 310"/>
              <a:gd name="T34" fmla="*/ 170 w 380"/>
              <a:gd name="T35" fmla="*/ 176 h 310"/>
              <a:gd name="T36" fmla="*/ 172 w 380"/>
              <a:gd name="T37" fmla="*/ 242 h 310"/>
              <a:gd name="T38" fmla="*/ 170 w 380"/>
              <a:gd name="T39" fmla="*/ 250 h 310"/>
              <a:gd name="T40" fmla="*/ 146 w 380"/>
              <a:gd name="T41" fmla="*/ 252 h 310"/>
              <a:gd name="T42" fmla="*/ 144 w 380"/>
              <a:gd name="T43" fmla="*/ 306 h 310"/>
              <a:gd name="T44" fmla="*/ 232 w 380"/>
              <a:gd name="T45" fmla="*/ 310 h 310"/>
              <a:gd name="T46" fmla="*/ 226 w 380"/>
              <a:gd name="T47" fmla="*/ 252 h 310"/>
              <a:gd name="T48" fmla="*/ 198 w 380"/>
              <a:gd name="T49" fmla="*/ 250 h 310"/>
              <a:gd name="T50" fmla="*/ 192 w 380"/>
              <a:gd name="T51" fmla="*/ 244 h 310"/>
              <a:gd name="T52" fmla="*/ 212 w 380"/>
              <a:gd name="T53" fmla="*/ 180 h 310"/>
              <a:gd name="T54" fmla="*/ 256 w 380"/>
              <a:gd name="T55" fmla="*/ 172 h 310"/>
              <a:gd name="T56" fmla="*/ 266 w 380"/>
              <a:gd name="T57" fmla="*/ 180 h 310"/>
              <a:gd name="T58" fmla="*/ 288 w 380"/>
              <a:gd name="T59" fmla="*/ 242 h 310"/>
              <a:gd name="T60" fmla="*/ 284 w 380"/>
              <a:gd name="T61" fmla="*/ 250 h 310"/>
              <a:gd name="T62" fmla="*/ 278 w 380"/>
              <a:gd name="T63" fmla="*/ 252 h 310"/>
              <a:gd name="T64" fmla="*/ 254 w 380"/>
              <a:gd name="T65" fmla="*/ 298 h 310"/>
              <a:gd name="T66" fmla="*/ 246 w 380"/>
              <a:gd name="T67" fmla="*/ 310 h 310"/>
              <a:gd name="T68" fmla="*/ 314 w 380"/>
              <a:gd name="T69" fmla="*/ 310 h 310"/>
              <a:gd name="T70" fmla="*/ 324 w 380"/>
              <a:gd name="T71" fmla="*/ 294 h 310"/>
              <a:gd name="T72" fmla="*/ 370 w 380"/>
              <a:gd name="T73" fmla="*/ 138 h 310"/>
              <a:gd name="T74" fmla="*/ 374 w 380"/>
              <a:gd name="T75" fmla="*/ 138 h 310"/>
              <a:gd name="T76" fmla="*/ 380 w 380"/>
              <a:gd name="T77" fmla="*/ 128 h 310"/>
              <a:gd name="T78" fmla="*/ 376 w 380"/>
              <a:gd name="T79" fmla="*/ 120 h 310"/>
              <a:gd name="T80" fmla="*/ 132 w 380"/>
              <a:gd name="T81" fmla="*/ 162 h 310"/>
              <a:gd name="T82" fmla="*/ 110 w 380"/>
              <a:gd name="T83" fmla="*/ 146 h 310"/>
              <a:gd name="T84" fmla="*/ 110 w 380"/>
              <a:gd name="T85" fmla="*/ 128 h 310"/>
              <a:gd name="T86" fmla="*/ 132 w 380"/>
              <a:gd name="T87" fmla="*/ 114 h 310"/>
              <a:gd name="T88" fmla="*/ 150 w 380"/>
              <a:gd name="T89" fmla="*/ 120 h 310"/>
              <a:gd name="T90" fmla="*/ 156 w 380"/>
              <a:gd name="T91" fmla="*/ 138 h 310"/>
              <a:gd name="T92" fmla="*/ 142 w 380"/>
              <a:gd name="T93" fmla="*/ 160 h 310"/>
              <a:gd name="T94" fmla="*/ 240 w 380"/>
              <a:gd name="T95" fmla="*/ 162 h 310"/>
              <a:gd name="T96" fmla="*/ 222 w 380"/>
              <a:gd name="T97" fmla="*/ 154 h 310"/>
              <a:gd name="T98" fmla="*/ 216 w 380"/>
              <a:gd name="T99" fmla="*/ 138 h 310"/>
              <a:gd name="T100" fmla="*/ 230 w 380"/>
              <a:gd name="T101" fmla="*/ 116 h 310"/>
              <a:gd name="T102" fmla="*/ 248 w 380"/>
              <a:gd name="T103" fmla="*/ 116 h 310"/>
              <a:gd name="T104" fmla="*/ 264 w 380"/>
              <a:gd name="T105" fmla="*/ 138 h 310"/>
              <a:gd name="T106" fmla="*/ 256 w 380"/>
              <a:gd name="T107" fmla="*/ 154 h 310"/>
              <a:gd name="T108" fmla="*/ 240 w 380"/>
              <a:gd name="T109" fmla="*/ 162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0" h="310">
                <a:moveTo>
                  <a:pt x="376" y="120"/>
                </a:moveTo>
                <a:lnTo>
                  <a:pt x="196" y="2"/>
                </a:lnTo>
                <a:lnTo>
                  <a:pt x="196" y="2"/>
                </a:lnTo>
                <a:lnTo>
                  <a:pt x="190" y="0"/>
                </a:lnTo>
                <a:lnTo>
                  <a:pt x="184" y="2"/>
                </a:lnTo>
                <a:lnTo>
                  <a:pt x="118" y="46"/>
                </a:lnTo>
                <a:lnTo>
                  <a:pt x="118" y="10"/>
                </a:lnTo>
                <a:lnTo>
                  <a:pt x="118" y="10"/>
                </a:lnTo>
                <a:lnTo>
                  <a:pt x="116" y="6"/>
                </a:lnTo>
                <a:lnTo>
                  <a:pt x="114" y="4"/>
                </a:lnTo>
                <a:lnTo>
                  <a:pt x="112" y="0"/>
                </a:lnTo>
                <a:lnTo>
                  <a:pt x="108" y="0"/>
                </a:lnTo>
                <a:lnTo>
                  <a:pt x="68" y="0"/>
                </a:lnTo>
                <a:lnTo>
                  <a:pt x="68" y="0"/>
                </a:lnTo>
                <a:lnTo>
                  <a:pt x="64" y="0"/>
                </a:lnTo>
                <a:lnTo>
                  <a:pt x="60" y="4"/>
                </a:lnTo>
                <a:lnTo>
                  <a:pt x="58" y="6"/>
                </a:lnTo>
                <a:lnTo>
                  <a:pt x="58" y="10"/>
                </a:lnTo>
                <a:lnTo>
                  <a:pt x="58" y="86"/>
                </a:lnTo>
                <a:lnTo>
                  <a:pt x="4" y="120"/>
                </a:lnTo>
                <a:lnTo>
                  <a:pt x="4" y="120"/>
                </a:lnTo>
                <a:lnTo>
                  <a:pt x="0" y="124"/>
                </a:lnTo>
                <a:lnTo>
                  <a:pt x="0" y="132"/>
                </a:lnTo>
                <a:lnTo>
                  <a:pt x="0" y="132"/>
                </a:lnTo>
                <a:lnTo>
                  <a:pt x="4" y="136"/>
                </a:lnTo>
                <a:lnTo>
                  <a:pt x="10" y="138"/>
                </a:lnTo>
                <a:lnTo>
                  <a:pt x="56" y="138"/>
                </a:lnTo>
                <a:lnTo>
                  <a:pt x="56" y="294"/>
                </a:lnTo>
                <a:lnTo>
                  <a:pt x="56" y="294"/>
                </a:lnTo>
                <a:lnTo>
                  <a:pt x="58" y="300"/>
                </a:lnTo>
                <a:lnTo>
                  <a:pt x="62" y="306"/>
                </a:lnTo>
                <a:lnTo>
                  <a:pt x="66" y="310"/>
                </a:lnTo>
                <a:lnTo>
                  <a:pt x="72" y="310"/>
                </a:lnTo>
                <a:lnTo>
                  <a:pt x="126" y="310"/>
                </a:lnTo>
                <a:lnTo>
                  <a:pt x="126" y="310"/>
                </a:lnTo>
                <a:lnTo>
                  <a:pt x="120" y="306"/>
                </a:lnTo>
                <a:lnTo>
                  <a:pt x="118" y="298"/>
                </a:lnTo>
                <a:lnTo>
                  <a:pt x="118" y="252"/>
                </a:lnTo>
                <a:lnTo>
                  <a:pt x="102" y="252"/>
                </a:lnTo>
                <a:lnTo>
                  <a:pt x="102" y="252"/>
                </a:lnTo>
                <a:lnTo>
                  <a:pt x="98" y="252"/>
                </a:lnTo>
                <a:lnTo>
                  <a:pt x="96" y="250"/>
                </a:lnTo>
                <a:lnTo>
                  <a:pt x="94" y="246"/>
                </a:lnTo>
                <a:lnTo>
                  <a:pt x="92" y="242"/>
                </a:lnTo>
                <a:lnTo>
                  <a:pt x="92" y="182"/>
                </a:lnTo>
                <a:lnTo>
                  <a:pt x="92" y="182"/>
                </a:lnTo>
                <a:lnTo>
                  <a:pt x="94" y="178"/>
                </a:lnTo>
                <a:lnTo>
                  <a:pt x="96" y="176"/>
                </a:lnTo>
                <a:lnTo>
                  <a:pt x="98" y="174"/>
                </a:lnTo>
                <a:lnTo>
                  <a:pt x="102" y="172"/>
                </a:lnTo>
                <a:lnTo>
                  <a:pt x="162" y="172"/>
                </a:lnTo>
                <a:lnTo>
                  <a:pt x="162" y="172"/>
                </a:lnTo>
                <a:lnTo>
                  <a:pt x="166" y="174"/>
                </a:lnTo>
                <a:lnTo>
                  <a:pt x="170" y="176"/>
                </a:lnTo>
                <a:lnTo>
                  <a:pt x="172" y="178"/>
                </a:lnTo>
                <a:lnTo>
                  <a:pt x="172" y="182"/>
                </a:lnTo>
                <a:lnTo>
                  <a:pt x="172" y="242"/>
                </a:lnTo>
                <a:lnTo>
                  <a:pt x="172" y="242"/>
                </a:lnTo>
                <a:lnTo>
                  <a:pt x="172" y="246"/>
                </a:lnTo>
                <a:lnTo>
                  <a:pt x="170" y="250"/>
                </a:lnTo>
                <a:lnTo>
                  <a:pt x="166" y="252"/>
                </a:lnTo>
                <a:lnTo>
                  <a:pt x="162" y="252"/>
                </a:lnTo>
                <a:lnTo>
                  <a:pt x="146" y="252"/>
                </a:lnTo>
                <a:lnTo>
                  <a:pt x="146" y="298"/>
                </a:lnTo>
                <a:lnTo>
                  <a:pt x="146" y="298"/>
                </a:lnTo>
                <a:lnTo>
                  <a:pt x="144" y="306"/>
                </a:lnTo>
                <a:lnTo>
                  <a:pt x="140" y="310"/>
                </a:lnTo>
                <a:lnTo>
                  <a:pt x="232" y="310"/>
                </a:lnTo>
                <a:lnTo>
                  <a:pt x="232" y="310"/>
                </a:lnTo>
                <a:lnTo>
                  <a:pt x="228" y="306"/>
                </a:lnTo>
                <a:lnTo>
                  <a:pt x="226" y="298"/>
                </a:lnTo>
                <a:lnTo>
                  <a:pt x="226" y="252"/>
                </a:lnTo>
                <a:lnTo>
                  <a:pt x="202" y="252"/>
                </a:lnTo>
                <a:lnTo>
                  <a:pt x="202" y="252"/>
                </a:lnTo>
                <a:lnTo>
                  <a:pt x="198" y="250"/>
                </a:lnTo>
                <a:lnTo>
                  <a:pt x="194" y="248"/>
                </a:lnTo>
                <a:lnTo>
                  <a:pt x="194" y="248"/>
                </a:lnTo>
                <a:lnTo>
                  <a:pt x="192" y="244"/>
                </a:lnTo>
                <a:lnTo>
                  <a:pt x="192" y="238"/>
                </a:lnTo>
                <a:lnTo>
                  <a:pt x="212" y="180"/>
                </a:lnTo>
                <a:lnTo>
                  <a:pt x="212" y="180"/>
                </a:lnTo>
                <a:lnTo>
                  <a:pt x="216" y="174"/>
                </a:lnTo>
                <a:lnTo>
                  <a:pt x="222" y="172"/>
                </a:lnTo>
                <a:lnTo>
                  <a:pt x="256" y="172"/>
                </a:lnTo>
                <a:lnTo>
                  <a:pt x="256" y="172"/>
                </a:lnTo>
                <a:lnTo>
                  <a:pt x="262" y="174"/>
                </a:lnTo>
                <a:lnTo>
                  <a:pt x="266" y="180"/>
                </a:lnTo>
                <a:lnTo>
                  <a:pt x="286" y="238"/>
                </a:lnTo>
                <a:lnTo>
                  <a:pt x="286" y="238"/>
                </a:lnTo>
                <a:lnTo>
                  <a:pt x="288" y="242"/>
                </a:lnTo>
                <a:lnTo>
                  <a:pt x="288" y="242"/>
                </a:lnTo>
                <a:lnTo>
                  <a:pt x="286" y="246"/>
                </a:lnTo>
                <a:lnTo>
                  <a:pt x="284" y="250"/>
                </a:lnTo>
                <a:lnTo>
                  <a:pt x="282" y="252"/>
                </a:lnTo>
                <a:lnTo>
                  <a:pt x="278" y="252"/>
                </a:lnTo>
                <a:lnTo>
                  <a:pt x="278" y="252"/>
                </a:lnTo>
                <a:lnTo>
                  <a:pt x="278" y="252"/>
                </a:lnTo>
                <a:lnTo>
                  <a:pt x="254" y="252"/>
                </a:lnTo>
                <a:lnTo>
                  <a:pt x="254" y="298"/>
                </a:lnTo>
                <a:lnTo>
                  <a:pt x="254" y="298"/>
                </a:lnTo>
                <a:lnTo>
                  <a:pt x="252" y="306"/>
                </a:lnTo>
                <a:lnTo>
                  <a:pt x="246" y="310"/>
                </a:lnTo>
                <a:lnTo>
                  <a:pt x="308" y="310"/>
                </a:lnTo>
                <a:lnTo>
                  <a:pt x="308" y="310"/>
                </a:lnTo>
                <a:lnTo>
                  <a:pt x="314" y="310"/>
                </a:lnTo>
                <a:lnTo>
                  <a:pt x="318" y="306"/>
                </a:lnTo>
                <a:lnTo>
                  <a:pt x="322" y="300"/>
                </a:lnTo>
                <a:lnTo>
                  <a:pt x="324" y="294"/>
                </a:lnTo>
                <a:lnTo>
                  <a:pt x="324" y="138"/>
                </a:lnTo>
                <a:lnTo>
                  <a:pt x="370" y="138"/>
                </a:lnTo>
                <a:lnTo>
                  <a:pt x="370" y="138"/>
                </a:lnTo>
                <a:lnTo>
                  <a:pt x="370" y="138"/>
                </a:lnTo>
                <a:lnTo>
                  <a:pt x="370" y="138"/>
                </a:lnTo>
                <a:lnTo>
                  <a:pt x="374" y="138"/>
                </a:lnTo>
                <a:lnTo>
                  <a:pt x="378" y="136"/>
                </a:lnTo>
                <a:lnTo>
                  <a:pt x="380" y="132"/>
                </a:lnTo>
                <a:lnTo>
                  <a:pt x="380" y="128"/>
                </a:lnTo>
                <a:lnTo>
                  <a:pt x="380" y="128"/>
                </a:lnTo>
                <a:lnTo>
                  <a:pt x="380" y="122"/>
                </a:lnTo>
                <a:lnTo>
                  <a:pt x="376" y="120"/>
                </a:lnTo>
                <a:lnTo>
                  <a:pt x="376" y="120"/>
                </a:lnTo>
                <a:close/>
                <a:moveTo>
                  <a:pt x="132" y="162"/>
                </a:moveTo>
                <a:lnTo>
                  <a:pt x="132" y="162"/>
                </a:lnTo>
                <a:lnTo>
                  <a:pt x="124" y="160"/>
                </a:lnTo>
                <a:lnTo>
                  <a:pt x="116" y="154"/>
                </a:lnTo>
                <a:lnTo>
                  <a:pt x="110" y="146"/>
                </a:lnTo>
                <a:lnTo>
                  <a:pt x="108" y="138"/>
                </a:lnTo>
                <a:lnTo>
                  <a:pt x="108" y="138"/>
                </a:lnTo>
                <a:lnTo>
                  <a:pt x="110" y="128"/>
                </a:lnTo>
                <a:lnTo>
                  <a:pt x="116" y="120"/>
                </a:lnTo>
                <a:lnTo>
                  <a:pt x="124" y="116"/>
                </a:lnTo>
                <a:lnTo>
                  <a:pt x="132" y="114"/>
                </a:lnTo>
                <a:lnTo>
                  <a:pt x="132" y="114"/>
                </a:lnTo>
                <a:lnTo>
                  <a:pt x="142" y="116"/>
                </a:lnTo>
                <a:lnTo>
                  <a:pt x="150" y="120"/>
                </a:lnTo>
                <a:lnTo>
                  <a:pt x="154" y="128"/>
                </a:lnTo>
                <a:lnTo>
                  <a:pt x="156" y="138"/>
                </a:lnTo>
                <a:lnTo>
                  <a:pt x="156" y="138"/>
                </a:lnTo>
                <a:lnTo>
                  <a:pt x="154" y="146"/>
                </a:lnTo>
                <a:lnTo>
                  <a:pt x="150" y="154"/>
                </a:lnTo>
                <a:lnTo>
                  <a:pt x="142" y="160"/>
                </a:lnTo>
                <a:lnTo>
                  <a:pt x="132" y="162"/>
                </a:lnTo>
                <a:lnTo>
                  <a:pt x="132" y="162"/>
                </a:lnTo>
                <a:close/>
                <a:moveTo>
                  <a:pt x="240" y="162"/>
                </a:moveTo>
                <a:lnTo>
                  <a:pt x="240" y="162"/>
                </a:lnTo>
                <a:lnTo>
                  <a:pt x="230" y="160"/>
                </a:lnTo>
                <a:lnTo>
                  <a:pt x="222" y="154"/>
                </a:lnTo>
                <a:lnTo>
                  <a:pt x="218" y="146"/>
                </a:lnTo>
                <a:lnTo>
                  <a:pt x="216" y="138"/>
                </a:lnTo>
                <a:lnTo>
                  <a:pt x="216" y="138"/>
                </a:lnTo>
                <a:lnTo>
                  <a:pt x="218" y="128"/>
                </a:lnTo>
                <a:lnTo>
                  <a:pt x="222" y="120"/>
                </a:lnTo>
                <a:lnTo>
                  <a:pt x="230" y="116"/>
                </a:lnTo>
                <a:lnTo>
                  <a:pt x="240" y="114"/>
                </a:lnTo>
                <a:lnTo>
                  <a:pt x="240" y="114"/>
                </a:lnTo>
                <a:lnTo>
                  <a:pt x="248" y="116"/>
                </a:lnTo>
                <a:lnTo>
                  <a:pt x="256" y="120"/>
                </a:lnTo>
                <a:lnTo>
                  <a:pt x="262" y="128"/>
                </a:lnTo>
                <a:lnTo>
                  <a:pt x="264" y="138"/>
                </a:lnTo>
                <a:lnTo>
                  <a:pt x="264" y="138"/>
                </a:lnTo>
                <a:lnTo>
                  <a:pt x="262" y="146"/>
                </a:lnTo>
                <a:lnTo>
                  <a:pt x="256" y="154"/>
                </a:lnTo>
                <a:lnTo>
                  <a:pt x="248" y="160"/>
                </a:lnTo>
                <a:lnTo>
                  <a:pt x="240" y="162"/>
                </a:lnTo>
                <a:lnTo>
                  <a:pt x="240" y="16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5" name="Freeform 4843">
            <a:extLst>
              <a:ext uri="{FF2B5EF4-FFF2-40B4-BE49-F238E27FC236}">
                <a16:creationId xmlns:a16="http://schemas.microsoft.com/office/drawing/2014/main" id="{17A1751C-E3CF-DC4E-AE76-1C8D5B2A6A02}"/>
              </a:ext>
            </a:extLst>
          </p:cNvPr>
          <p:cNvSpPr>
            <a:spLocks noEditPoints="1"/>
          </p:cNvSpPr>
          <p:nvPr/>
        </p:nvSpPr>
        <p:spPr bwMode="auto">
          <a:xfrm>
            <a:off x="4800324" y="1653839"/>
            <a:ext cx="548227" cy="551638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7" name="Freeform 4806">
            <a:extLst>
              <a:ext uri="{FF2B5EF4-FFF2-40B4-BE49-F238E27FC236}">
                <a16:creationId xmlns:a16="http://schemas.microsoft.com/office/drawing/2014/main" id="{EAEA9C9A-632B-7647-8716-8F65801811E8}"/>
              </a:ext>
            </a:extLst>
          </p:cNvPr>
          <p:cNvSpPr>
            <a:spLocks noEditPoints="1"/>
          </p:cNvSpPr>
          <p:nvPr/>
        </p:nvSpPr>
        <p:spPr bwMode="auto">
          <a:xfrm>
            <a:off x="7855559" y="1642679"/>
            <a:ext cx="538298" cy="513066"/>
          </a:xfrm>
          <a:custGeom>
            <a:avLst/>
            <a:gdLst>
              <a:gd name="T0" fmla="*/ 310 w 364"/>
              <a:gd name="T1" fmla="*/ 104 h 320"/>
              <a:gd name="T2" fmla="*/ 314 w 364"/>
              <a:gd name="T3" fmla="*/ 242 h 320"/>
              <a:gd name="T4" fmla="*/ 304 w 364"/>
              <a:gd name="T5" fmla="*/ 252 h 320"/>
              <a:gd name="T6" fmla="*/ 276 w 364"/>
              <a:gd name="T7" fmla="*/ 248 h 320"/>
              <a:gd name="T8" fmla="*/ 274 w 364"/>
              <a:gd name="T9" fmla="*/ 110 h 320"/>
              <a:gd name="T10" fmla="*/ 284 w 364"/>
              <a:gd name="T11" fmla="*/ 100 h 320"/>
              <a:gd name="T12" fmla="*/ 26 w 364"/>
              <a:gd name="T13" fmla="*/ 66 h 320"/>
              <a:gd name="T14" fmla="*/ 178 w 364"/>
              <a:gd name="T15" fmla="*/ 0 h 320"/>
              <a:gd name="T16" fmla="*/ 180 w 364"/>
              <a:gd name="T17" fmla="*/ 0 h 320"/>
              <a:gd name="T18" fmla="*/ 184 w 364"/>
              <a:gd name="T19" fmla="*/ 0 h 320"/>
              <a:gd name="T20" fmla="*/ 186 w 364"/>
              <a:gd name="T21" fmla="*/ 0 h 320"/>
              <a:gd name="T22" fmla="*/ 332 w 364"/>
              <a:gd name="T23" fmla="*/ 62 h 320"/>
              <a:gd name="T24" fmla="*/ 338 w 364"/>
              <a:gd name="T25" fmla="*/ 74 h 320"/>
              <a:gd name="T26" fmla="*/ 328 w 364"/>
              <a:gd name="T27" fmla="*/ 82 h 320"/>
              <a:gd name="T28" fmla="*/ 36 w 364"/>
              <a:gd name="T29" fmla="*/ 82 h 320"/>
              <a:gd name="T30" fmla="*/ 26 w 364"/>
              <a:gd name="T31" fmla="*/ 72 h 320"/>
              <a:gd name="T32" fmla="*/ 168 w 364"/>
              <a:gd name="T33" fmla="*/ 56 h 320"/>
              <a:gd name="T34" fmla="*/ 190 w 364"/>
              <a:gd name="T35" fmla="*/ 60 h 320"/>
              <a:gd name="T36" fmla="*/ 200 w 364"/>
              <a:gd name="T37" fmla="*/ 42 h 320"/>
              <a:gd name="T38" fmla="*/ 182 w 364"/>
              <a:gd name="T39" fmla="*/ 24 h 320"/>
              <a:gd name="T40" fmla="*/ 164 w 364"/>
              <a:gd name="T41" fmla="*/ 36 h 320"/>
              <a:gd name="T42" fmla="*/ 230 w 364"/>
              <a:gd name="T43" fmla="*/ 252 h 320"/>
              <a:gd name="T44" fmla="*/ 240 w 364"/>
              <a:gd name="T45" fmla="*/ 242 h 320"/>
              <a:gd name="T46" fmla="*/ 236 w 364"/>
              <a:gd name="T47" fmla="*/ 104 h 320"/>
              <a:gd name="T48" fmla="*/ 134 w 364"/>
              <a:gd name="T49" fmla="*/ 100 h 320"/>
              <a:gd name="T50" fmla="*/ 124 w 364"/>
              <a:gd name="T51" fmla="*/ 110 h 320"/>
              <a:gd name="T52" fmla="*/ 128 w 364"/>
              <a:gd name="T53" fmla="*/ 248 h 320"/>
              <a:gd name="T54" fmla="*/ 162 w 364"/>
              <a:gd name="T55" fmla="*/ 170 h 320"/>
              <a:gd name="T56" fmla="*/ 174 w 364"/>
              <a:gd name="T57" fmla="*/ 152 h 320"/>
              <a:gd name="T58" fmla="*/ 196 w 364"/>
              <a:gd name="T59" fmla="*/ 156 h 320"/>
              <a:gd name="T60" fmla="*/ 230 w 364"/>
              <a:gd name="T61" fmla="*/ 252 h 320"/>
              <a:gd name="T62" fmla="*/ 332 w 364"/>
              <a:gd name="T63" fmla="*/ 286 h 320"/>
              <a:gd name="T64" fmla="*/ 338 w 364"/>
              <a:gd name="T65" fmla="*/ 278 h 320"/>
              <a:gd name="T66" fmla="*/ 328 w 364"/>
              <a:gd name="T67" fmla="*/ 268 h 320"/>
              <a:gd name="T68" fmla="*/ 28 w 364"/>
              <a:gd name="T69" fmla="*/ 270 h 320"/>
              <a:gd name="T70" fmla="*/ 26 w 364"/>
              <a:gd name="T71" fmla="*/ 282 h 320"/>
              <a:gd name="T72" fmla="*/ 36 w 364"/>
              <a:gd name="T73" fmla="*/ 288 h 320"/>
              <a:gd name="T74" fmla="*/ 6 w 364"/>
              <a:gd name="T75" fmla="*/ 302 h 320"/>
              <a:gd name="T76" fmla="*/ 0 w 364"/>
              <a:gd name="T77" fmla="*/ 310 h 320"/>
              <a:gd name="T78" fmla="*/ 10 w 364"/>
              <a:gd name="T79" fmla="*/ 320 h 320"/>
              <a:gd name="T80" fmla="*/ 362 w 364"/>
              <a:gd name="T81" fmla="*/ 318 h 320"/>
              <a:gd name="T82" fmla="*/ 364 w 364"/>
              <a:gd name="T83" fmla="*/ 306 h 320"/>
              <a:gd name="T84" fmla="*/ 354 w 364"/>
              <a:gd name="T85" fmla="*/ 300 h 320"/>
              <a:gd name="T86" fmla="*/ 54 w 364"/>
              <a:gd name="T87" fmla="*/ 104 h 320"/>
              <a:gd name="T88" fmla="*/ 50 w 364"/>
              <a:gd name="T89" fmla="*/ 242 h 320"/>
              <a:gd name="T90" fmla="*/ 60 w 364"/>
              <a:gd name="T91" fmla="*/ 252 h 320"/>
              <a:gd name="T92" fmla="*/ 88 w 364"/>
              <a:gd name="T93" fmla="*/ 248 h 320"/>
              <a:gd name="T94" fmla="*/ 90 w 364"/>
              <a:gd name="T95" fmla="*/ 110 h 320"/>
              <a:gd name="T96" fmla="*/ 80 w 364"/>
              <a:gd name="T97" fmla="*/ 10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4" h="320">
                <a:moveTo>
                  <a:pt x="304" y="100"/>
                </a:moveTo>
                <a:lnTo>
                  <a:pt x="304" y="100"/>
                </a:lnTo>
                <a:lnTo>
                  <a:pt x="308" y="102"/>
                </a:lnTo>
                <a:lnTo>
                  <a:pt x="310" y="104"/>
                </a:lnTo>
                <a:lnTo>
                  <a:pt x="312" y="106"/>
                </a:lnTo>
                <a:lnTo>
                  <a:pt x="314" y="110"/>
                </a:lnTo>
                <a:lnTo>
                  <a:pt x="314" y="242"/>
                </a:lnTo>
                <a:lnTo>
                  <a:pt x="314" y="242"/>
                </a:lnTo>
                <a:lnTo>
                  <a:pt x="312" y="246"/>
                </a:lnTo>
                <a:lnTo>
                  <a:pt x="310" y="248"/>
                </a:lnTo>
                <a:lnTo>
                  <a:pt x="308" y="250"/>
                </a:lnTo>
                <a:lnTo>
                  <a:pt x="304" y="252"/>
                </a:lnTo>
                <a:lnTo>
                  <a:pt x="284" y="252"/>
                </a:lnTo>
                <a:lnTo>
                  <a:pt x="284" y="252"/>
                </a:lnTo>
                <a:lnTo>
                  <a:pt x="280" y="250"/>
                </a:lnTo>
                <a:lnTo>
                  <a:pt x="276" y="248"/>
                </a:lnTo>
                <a:lnTo>
                  <a:pt x="274" y="246"/>
                </a:lnTo>
                <a:lnTo>
                  <a:pt x="274" y="242"/>
                </a:lnTo>
                <a:lnTo>
                  <a:pt x="274" y="110"/>
                </a:lnTo>
                <a:lnTo>
                  <a:pt x="274" y="110"/>
                </a:lnTo>
                <a:lnTo>
                  <a:pt x="274" y="106"/>
                </a:lnTo>
                <a:lnTo>
                  <a:pt x="276" y="104"/>
                </a:lnTo>
                <a:lnTo>
                  <a:pt x="280" y="102"/>
                </a:lnTo>
                <a:lnTo>
                  <a:pt x="284" y="100"/>
                </a:lnTo>
                <a:lnTo>
                  <a:pt x="304" y="100"/>
                </a:lnTo>
                <a:close/>
                <a:moveTo>
                  <a:pt x="26" y="72"/>
                </a:moveTo>
                <a:lnTo>
                  <a:pt x="26" y="72"/>
                </a:lnTo>
                <a:lnTo>
                  <a:pt x="26" y="66"/>
                </a:lnTo>
                <a:lnTo>
                  <a:pt x="32" y="62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80" y="0"/>
                </a:lnTo>
                <a:lnTo>
                  <a:pt x="180" y="0"/>
                </a:lnTo>
                <a:lnTo>
                  <a:pt x="180" y="0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184" y="0"/>
                </a:lnTo>
                <a:lnTo>
                  <a:pt x="184" y="0"/>
                </a:lnTo>
                <a:lnTo>
                  <a:pt x="184" y="0"/>
                </a:lnTo>
                <a:lnTo>
                  <a:pt x="184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332" y="62"/>
                </a:lnTo>
                <a:lnTo>
                  <a:pt x="332" y="62"/>
                </a:lnTo>
                <a:lnTo>
                  <a:pt x="336" y="64"/>
                </a:lnTo>
                <a:lnTo>
                  <a:pt x="338" y="72"/>
                </a:lnTo>
                <a:lnTo>
                  <a:pt x="338" y="72"/>
                </a:lnTo>
                <a:lnTo>
                  <a:pt x="338" y="74"/>
                </a:lnTo>
                <a:lnTo>
                  <a:pt x="336" y="78"/>
                </a:lnTo>
                <a:lnTo>
                  <a:pt x="332" y="80"/>
                </a:lnTo>
                <a:lnTo>
                  <a:pt x="328" y="82"/>
                </a:lnTo>
                <a:lnTo>
                  <a:pt x="328" y="82"/>
                </a:lnTo>
                <a:lnTo>
                  <a:pt x="328" y="82"/>
                </a:lnTo>
                <a:lnTo>
                  <a:pt x="182" y="82"/>
                </a:lnTo>
                <a:lnTo>
                  <a:pt x="182" y="82"/>
                </a:lnTo>
                <a:lnTo>
                  <a:pt x="36" y="82"/>
                </a:lnTo>
                <a:lnTo>
                  <a:pt x="36" y="82"/>
                </a:lnTo>
                <a:lnTo>
                  <a:pt x="30" y="78"/>
                </a:lnTo>
                <a:lnTo>
                  <a:pt x="26" y="72"/>
                </a:lnTo>
                <a:lnTo>
                  <a:pt x="26" y="72"/>
                </a:lnTo>
                <a:close/>
                <a:moveTo>
                  <a:pt x="164" y="42"/>
                </a:moveTo>
                <a:lnTo>
                  <a:pt x="164" y="42"/>
                </a:lnTo>
                <a:lnTo>
                  <a:pt x="164" y="50"/>
                </a:lnTo>
                <a:lnTo>
                  <a:pt x="168" y="56"/>
                </a:lnTo>
                <a:lnTo>
                  <a:pt x="174" y="60"/>
                </a:lnTo>
                <a:lnTo>
                  <a:pt x="182" y="62"/>
                </a:lnTo>
                <a:lnTo>
                  <a:pt x="182" y="62"/>
                </a:lnTo>
                <a:lnTo>
                  <a:pt x="190" y="60"/>
                </a:lnTo>
                <a:lnTo>
                  <a:pt x="196" y="56"/>
                </a:lnTo>
                <a:lnTo>
                  <a:pt x="200" y="50"/>
                </a:lnTo>
                <a:lnTo>
                  <a:pt x="200" y="42"/>
                </a:lnTo>
                <a:lnTo>
                  <a:pt x="200" y="42"/>
                </a:lnTo>
                <a:lnTo>
                  <a:pt x="200" y="36"/>
                </a:lnTo>
                <a:lnTo>
                  <a:pt x="196" y="30"/>
                </a:lnTo>
                <a:lnTo>
                  <a:pt x="190" y="26"/>
                </a:lnTo>
                <a:lnTo>
                  <a:pt x="182" y="24"/>
                </a:lnTo>
                <a:lnTo>
                  <a:pt x="182" y="24"/>
                </a:lnTo>
                <a:lnTo>
                  <a:pt x="174" y="26"/>
                </a:lnTo>
                <a:lnTo>
                  <a:pt x="168" y="30"/>
                </a:lnTo>
                <a:lnTo>
                  <a:pt x="164" y="36"/>
                </a:lnTo>
                <a:lnTo>
                  <a:pt x="164" y="42"/>
                </a:lnTo>
                <a:lnTo>
                  <a:pt x="164" y="42"/>
                </a:lnTo>
                <a:close/>
                <a:moveTo>
                  <a:pt x="230" y="252"/>
                </a:moveTo>
                <a:lnTo>
                  <a:pt x="230" y="252"/>
                </a:lnTo>
                <a:lnTo>
                  <a:pt x="234" y="250"/>
                </a:lnTo>
                <a:lnTo>
                  <a:pt x="236" y="248"/>
                </a:lnTo>
                <a:lnTo>
                  <a:pt x="238" y="246"/>
                </a:lnTo>
                <a:lnTo>
                  <a:pt x="240" y="242"/>
                </a:lnTo>
                <a:lnTo>
                  <a:pt x="240" y="110"/>
                </a:lnTo>
                <a:lnTo>
                  <a:pt x="240" y="110"/>
                </a:lnTo>
                <a:lnTo>
                  <a:pt x="238" y="106"/>
                </a:lnTo>
                <a:lnTo>
                  <a:pt x="236" y="104"/>
                </a:lnTo>
                <a:lnTo>
                  <a:pt x="234" y="102"/>
                </a:lnTo>
                <a:lnTo>
                  <a:pt x="230" y="100"/>
                </a:lnTo>
                <a:lnTo>
                  <a:pt x="134" y="100"/>
                </a:lnTo>
                <a:lnTo>
                  <a:pt x="134" y="100"/>
                </a:lnTo>
                <a:lnTo>
                  <a:pt x="130" y="102"/>
                </a:lnTo>
                <a:lnTo>
                  <a:pt x="128" y="104"/>
                </a:lnTo>
                <a:lnTo>
                  <a:pt x="126" y="106"/>
                </a:lnTo>
                <a:lnTo>
                  <a:pt x="124" y="110"/>
                </a:lnTo>
                <a:lnTo>
                  <a:pt x="124" y="242"/>
                </a:lnTo>
                <a:lnTo>
                  <a:pt x="124" y="242"/>
                </a:lnTo>
                <a:lnTo>
                  <a:pt x="126" y="246"/>
                </a:lnTo>
                <a:lnTo>
                  <a:pt x="128" y="248"/>
                </a:lnTo>
                <a:lnTo>
                  <a:pt x="130" y="250"/>
                </a:lnTo>
                <a:lnTo>
                  <a:pt x="134" y="252"/>
                </a:lnTo>
                <a:lnTo>
                  <a:pt x="162" y="252"/>
                </a:lnTo>
                <a:lnTo>
                  <a:pt x="162" y="170"/>
                </a:lnTo>
                <a:lnTo>
                  <a:pt x="162" y="170"/>
                </a:lnTo>
                <a:lnTo>
                  <a:pt x="164" y="162"/>
                </a:lnTo>
                <a:lnTo>
                  <a:pt x="168" y="156"/>
                </a:lnTo>
                <a:lnTo>
                  <a:pt x="174" y="152"/>
                </a:lnTo>
                <a:lnTo>
                  <a:pt x="182" y="150"/>
                </a:lnTo>
                <a:lnTo>
                  <a:pt x="182" y="150"/>
                </a:lnTo>
                <a:lnTo>
                  <a:pt x="190" y="152"/>
                </a:lnTo>
                <a:lnTo>
                  <a:pt x="196" y="156"/>
                </a:lnTo>
                <a:lnTo>
                  <a:pt x="200" y="162"/>
                </a:lnTo>
                <a:lnTo>
                  <a:pt x="202" y="170"/>
                </a:lnTo>
                <a:lnTo>
                  <a:pt x="202" y="252"/>
                </a:lnTo>
                <a:lnTo>
                  <a:pt x="230" y="252"/>
                </a:lnTo>
                <a:close/>
                <a:moveTo>
                  <a:pt x="36" y="288"/>
                </a:moveTo>
                <a:lnTo>
                  <a:pt x="328" y="288"/>
                </a:lnTo>
                <a:lnTo>
                  <a:pt x="328" y="288"/>
                </a:lnTo>
                <a:lnTo>
                  <a:pt x="332" y="286"/>
                </a:lnTo>
                <a:lnTo>
                  <a:pt x="336" y="284"/>
                </a:lnTo>
                <a:lnTo>
                  <a:pt x="338" y="282"/>
                </a:lnTo>
                <a:lnTo>
                  <a:pt x="338" y="278"/>
                </a:lnTo>
                <a:lnTo>
                  <a:pt x="338" y="278"/>
                </a:lnTo>
                <a:lnTo>
                  <a:pt x="338" y="274"/>
                </a:lnTo>
                <a:lnTo>
                  <a:pt x="336" y="270"/>
                </a:lnTo>
                <a:lnTo>
                  <a:pt x="332" y="268"/>
                </a:lnTo>
                <a:lnTo>
                  <a:pt x="328" y="268"/>
                </a:lnTo>
                <a:lnTo>
                  <a:pt x="36" y="268"/>
                </a:lnTo>
                <a:lnTo>
                  <a:pt x="36" y="268"/>
                </a:lnTo>
                <a:lnTo>
                  <a:pt x="32" y="268"/>
                </a:lnTo>
                <a:lnTo>
                  <a:pt x="28" y="270"/>
                </a:lnTo>
                <a:lnTo>
                  <a:pt x="26" y="274"/>
                </a:lnTo>
                <a:lnTo>
                  <a:pt x="26" y="278"/>
                </a:lnTo>
                <a:lnTo>
                  <a:pt x="26" y="278"/>
                </a:lnTo>
                <a:lnTo>
                  <a:pt x="26" y="282"/>
                </a:lnTo>
                <a:lnTo>
                  <a:pt x="28" y="284"/>
                </a:lnTo>
                <a:lnTo>
                  <a:pt x="32" y="286"/>
                </a:lnTo>
                <a:lnTo>
                  <a:pt x="36" y="288"/>
                </a:lnTo>
                <a:lnTo>
                  <a:pt x="36" y="288"/>
                </a:lnTo>
                <a:close/>
                <a:moveTo>
                  <a:pt x="354" y="300"/>
                </a:moveTo>
                <a:lnTo>
                  <a:pt x="10" y="300"/>
                </a:lnTo>
                <a:lnTo>
                  <a:pt x="10" y="300"/>
                </a:lnTo>
                <a:lnTo>
                  <a:pt x="6" y="302"/>
                </a:lnTo>
                <a:lnTo>
                  <a:pt x="2" y="304"/>
                </a:lnTo>
                <a:lnTo>
                  <a:pt x="0" y="306"/>
                </a:lnTo>
                <a:lnTo>
                  <a:pt x="0" y="310"/>
                </a:lnTo>
                <a:lnTo>
                  <a:pt x="0" y="310"/>
                </a:lnTo>
                <a:lnTo>
                  <a:pt x="0" y="314"/>
                </a:lnTo>
                <a:lnTo>
                  <a:pt x="2" y="318"/>
                </a:lnTo>
                <a:lnTo>
                  <a:pt x="6" y="320"/>
                </a:lnTo>
                <a:lnTo>
                  <a:pt x="10" y="320"/>
                </a:lnTo>
                <a:lnTo>
                  <a:pt x="354" y="320"/>
                </a:lnTo>
                <a:lnTo>
                  <a:pt x="354" y="320"/>
                </a:lnTo>
                <a:lnTo>
                  <a:pt x="358" y="320"/>
                </a:lnTo>
                <a:lnTo>
                  <a:pt x="362" y="318"/>
                </a:lnTo>
                <a:lnTo>
                  <a:pt x="364" y="314"/>
                </a:lnTo>
                <a:lnTo>
                  <a:pt x="364" y="310"/>
                </a:lnTo>
                <a:lnTo>
                  <a:pt x="364" y="310"/>
                </a:lnTo>
                <a:lnTo>
                  <a:pt x="364" y="306"/>
                </a:lnTo>
                <a:lnTo>
                  <a:pt x="362" y="304"/>
                </a:lnTo>
                <a:lnTo>
                  <a:pt x="358" y="302"/>
                </a:lnTo>
                <a:lnTo>
                  <a:pt x="354" y="300"/>
                </a:lnTo>
                <a:lnTo>
                  <a:pt x="354" y="300"/>
                </a:lnTo>
                <a:close/>
                <a:moveTo>
                  <a:pt x="60" y="100"/>
                </a:moveTo>
                <a:lnTo>
                  <a:pt x="60" y="100"/>
                </a:lnTo>
                <a:lnTo>
                  <a:pt x="56" y="102"/>
                </a:lnTo>
                <a:lnTo>
                  <a:pt x="54" y="104"/>
                </a:lnTo>
                <a:lnTo>
                  <a:pt x="52" y="106"/>
                </a:lnTo>
                <a:lnTo>
                  <a:pt x="50" y="110"/>
                </a:lnTo>
                <a:lnTo>
                  <a:pt x="50" y="242"/>
                </a:lnTo>
                <a:lnTo>
                  <a:pt x="50" y="242"/>
                </a:lnTo>
                <a:lnTo>
                  <a:pt x="52" y="246"/>
                </a:lnTo>
                <a:lnTo>
                  <a:pt x="54" y="248"/>
                </a:lnTo>
                <a:lnTo>
                  <a:pt x="56" y="250"/>
                </a:lnTo>
                <a:lnTo>
                  <a:pt x="60" y="252"/>
                </a:lnTo>
                <a:lnTo>
                  <a:pt x="80" y="252"/>
                </a:lnTo>
                <a:lnTo>
                  <a:pt x="80" y="252"/>
                </a:lnTo>
                <a:lnTo>
                  <a:pt x="84" y="250"/>
                </a:lnTo>
                <a:lnTo>
                  <a:pt x="88" y="248"/>
                </a:lnTo>
                <a:lnTo>
                  <a:pt x="90" y="246"/>
                </a:lnTo>
                <a:lnTo>
                  <a:pt x="90" y="242"/>
                </a:lnTo>
                <a:lnTo>
                  <a:pt x="90" y="110"/>
                </a:lnTo>
                <a:lnTo>
                  <a:pt x="90" y="110"/>
                </a:lnTo>
                <a:lnTo>
                  <a:pt x="90" y="106"/>
                </a:lnTo>
                <a:lnTo>
                  <a:pt x="88" y="104"/>
                </a:lnTo>
                <a:lnTo>
                  <a:pt x="84" y="102"/>
                </a:lnTo>
                <a:lnTo>
                  <a:pt x="80" y="100"/>
                </a:lnTo>
                <a:lnTo>
                  <a:pt x="60" y="1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3CDD7B11-D337-6B4E-A88E-28AFFC9306C7}"/>
              </a:ext>
            </a:extLst>
          </p:cNvPr>
          <p:cNvSpPr txBox="1">
            <a:spLocks/>
          </p:cNvSpPr>
          <p:nvPr/>
        </p:nvSpPr>
        <p:spPr>
          <a:xfrm>
            <a:off x="8196234" y="4164744"/>
            <a:ext cx="1140270" cy="978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CAN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DEV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52CE4-CD41-3F4E-93F1-CE61F83E7AA2}"/>
              </a:ext>
            </a:extLst>
          </p:cNvPr>
          <p:cNvGrpSpPr/>
          <p:nvPr/>
        </p:nvGrpSpPr>
        <p:grpSpPr>
          <a:xfrm>
            <a:off x="326440" y="149701"/>
            <a:ext cx="7773951" cy="4654297"/>
            <a:chOff x="1230574" y="1661319"/>
            <a:chExt cx="7759518" cy="5621742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4942B7D-93F8-2247-BC01-5F8847054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374" y="1661319"/>
              <a:ext cx="7572718" cy="4973223"/>
            </a:xfrm>
            <a:prstGeom prst="rect">
              <a:avLst/>
            </a:prstGeom>
            <a:grpFill/>
            <a:ln w="6350" cap="rnd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5784" tIns="47892" rIns="95784" bIns="47892"/>
            <a:lstStyle/>
            <a:p>
              <a:pPr algn="ctr" defTabSz="798513" eaLnBrk="0" hangingPunct="0">
                <a:spcBef>
                  <a:spcPct val="20000"/>
                </a:spcBef>
              </a:pPr>
              <a:endParaRPr lang="en-US" sz="700" b="1">
                <a:solidFill>
                  <a:schemeClr val="tx2"/>
                </a:solidFill>
                <a:latin typeface="Univers 45 Light" pitchFamily="2" charset="0"/>
                <a:cs typeface="Arial" charset="0"/>
              </a:endParaRPr>
            </a:p>
          </p:txBody>
        </p:sp>
        <p:sp>
          <p:nvSpPr>
            <p:cNvPr id="17" name="Slide Number Placeholder 6">
              <a:extLst>
                <a:ext uri="{FF2B5EF4-FFF2-40B4-BE49-F238E27FC236}">
                  <a16:creationId xmlns:a16="http://schemas.microsoft.com/office/drawing/2014/main" id="{6ECDE945-3A77-984B-9CBE-CE0B9C1AF9BD}"/>
                </a:ext>
              </a:extLst>
            </p:cNvPr>
            <p:cNvSpPr txBox="1">
              <a:spLocks/>
            </p:cNvSpPr>
            <p:nvPr/>
          </p:nvSpPr>
          <p:spPr>
            <a:xfrm>
              <a:off x="6963268" y="6630054"/>
              <a:ext cx="1782234" cy="148259"/>
            </a:xfrm>
            <a:prstGeom prst="rect">
              <a:avLst/>
            </a:prstGeom>
            <a:grpFill/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EBD7F86-1881-4698-8703-FB80B0800997}" type="slidenum">
                <a:rPr lang="en-GB" smtClean="0"/>
                <a:pPr/>
                <a:t>4</a:t>
              </a:fld>
              <a:endParaRPr lang="en-GB" dirty="0"/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9D66E503-6FBB-C647-9527-D7CC5E940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282" y="1764085"/>
              <a:ext cx="7516327" cy="4970572"/>
            </a:xfrm>
            <a:prstGeom prst="rect">
              <a:avLst/>
            </a:prstGeom>
            <a:grpFill/>
            <a:ln w="6350" cap="rnd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5784" tIns="47892" rIns="95784" bIns="47892"/>
            <a:lstStyle/>
            <a:p>
              <a:pPr algn="ctr" defTabSz="798513" eaLnBrk="0" hangingPunct="0">
                <a:spcBef>
                  <a:spcPct val="20000"/>
                </a:spcBef>
              </a:pPr>
              <a:endParaRPr lang="en-US" sz="700" b="1" dirty="0">
                <a:solidFill>
                  <a:schemeClr val="tx2"/>
                </a:solidFill>
                <a:latin typeface="Univers 45 Light" pitchFamily="2" charset="0"/>
                <a:cs typeface="Arial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BE266D6D-640C-B64A-9A3B-5160D7B04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600" y="2765006"/>
              <a:ext cx="6874431" cy="451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A893C945-A2CB-E648-8A63-70293C843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441" y="3747977"/>
              <a:ext cx="1170059" cy="343576"/>
            </a:xfrm>
            <a:prstGeom prst="rect">
              <a:avLst/>
            </a:prstGeom>
            <a:grp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/>
            <a:lstStyle/>
            <a:p>
              <a:pPr defTabSz="798513" eaLnBrk="0" hangingPunct="0">
                <a:spcBef>
                  <a:spcPct val="50000"/>
                </a:spcBef>
              </a:pPr>
              <a:endParaRPr lang="en-US" sz="500">
                <a:solidFill>
                  <a:schemeClr val="tx1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23" name="Text Box 14">
              <a:extLst>
                <a:ext uri="{FF2B5EF4-FFF2-40B4-BE49-F238E27FC236}">
                  <a16:creationId xmlns:a16="http://schemas.microsoft.com/office/drawing/2014/main" id="{AE719EDA-7186-3E4E-BC85-154DD2FAA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418" y="2965314"/>
              <a:ext cx="6910249" cy="428475"/>
            </a:xfrm>
            <a:prstGeom prst="rect">
              <a:avLst/>
            </a:prstGeom>
            <a:grp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/>
            <a:lstStyle/>
            <a:p>
              <a:pPr defTabSz="798513" eaLnBrk="0" hangingPunct="0">
                <a:lnSpc>
                  <a:spcPct val="90000"/>
                </a:lnSpc>
              </a:pPr>
              <a:r>
                <a:rPr lang="en-GB" sz="2100" b="1" dirty="0">
                  <a:solidFill>
                    <a:schemeClr val="tx1"/>
                  </a:solidFill>
                  <a:latin typeface="Times New Roman" pitchFamily="18" charset="0"/>
                  <a:cs typeface="Arial" charset="0"/>
                </a:rPr>
                <a:t>Type your headline here</a:t>
              </a:r>
            </a:p>
            <a:p>
              <a:pPr defTabSz="798513" eaLnBrk="0" hangingPunct="0">
                <a:lnSpc>
                  <a:spcPct val="40000"/>
                </a:lnSpc>
              </a:pPr>
              <a:endParaRPr lang="en-GB" sz="2100" b="1" dirty="0">
                <a:solidFill>
                  <a:schemeClr val="tx1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4F8D662-E1AC-434C-A7AB-90B56ED9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574" y="1868683"/>
              <a:ext cx="7438234" cy="5414378"/>
            </a:xfrm>
            <a:custGeom>
              <a:avLst/>
              <a:gdLst>
                <a:gd name="T0" fmla="*/ 0 w 5176"/>
                <a:gd name="T1" fmla="*/ 150 h 3957"/>
                <a:gd name="T2" fmla="*/ 0 w 5176"/>
                <a:gd name="T3" fmla="*/ 3957 h 3957"/>
                <a:gd name="T4" fmla="*/ 330 w 5176"/>
                <a:gd name="T5" fmla="*/ 3824 h 3957"/>
                <a:gd name="T6" fmla="*/ 608 w 5176"/>
                <a:gd name="T7" fmla="*/ 3864 h 3957"/>
                <a:gd name="T8" fmla="*/ 931 w 5176"/>
                <a:gd name="T9" fmla="*/ 3789 h 3957"/>
                <a:gd name="T10" fmla="*/ 1266 w 5176"/>
                <a:gd name="T11" fmla="*/ 3942 h 3957"/>
                <a:gd name="T12" fmla="*/ 1552 w 5176"/>
                <a:gd name="T13" fmla="*/ 3811 h 3957"/>
                <a:gd name="T14" fmla="*/ 1689 w 5176"/>
                <a:gd name="T15" fmla="*/ 3957 h 3957"/>
                <a:gd name="T16" fmla="*/ 1897 w 5176"/>
                <a:gd name="T17" fmla="*/ 3862 h 3957"/>
                <a:gd name="T18" fmla="*/ 2124 w 5176"/>
                <a:gd name="T19" fmla="*/ 3957 h 3957"/>
                <a:gd name="T20" fmla="*/ 2320 w 5176"/>
                <a:gd name="T21" fmla="*/ 3808 h 3957"/>
                <a:gd name="T22" fmla="*/ 2535 w 5176"/>
                <a:gd name="T23" fmla="*/ 3942 h 3957"/>
                <a:gd name="T24" fmla="*/ 2819 w 5176"/>
                <a:gd name="T25" fmla="*/ 3808 h 3957"/>
                <a:gd name="T26" fmla="*/ 3071 w 5176"/>
                <a:gd name="T27" fmla="*/ 3902 h 3957"/>
                <a:gd name="T28" fmla="*/ 3463 w 5176"/>
                <a:gd name="T29" fmla="*/ 3947 h 3957"/>
                <a:gd name="T30" fmla="*/ 3803 w 5176"/>
                <a:gd name="T31" fmla="*/ 3813 h 3957"/>
                <a:gd name="T32" fmla="*/ 4213 w 5176"/>
                <a:gd name="T33" fmla="*/ 3897 h 3957"/>
                <a:gd name="T34" fmla="*/ 4414 w 5176"/>
                <a:gd name="T35" fmla="*/ 3788 h 3957"/>
                <a:gd name="T36" fmla="*/ 4617 w 5176"/>
                <a:gd name="T37" fmla="*/ 3872 h 3957"/>
                <a:gd name="T38" fmla="*/ 4793 w 5176"/>
                <a:gd name="T39" fmla="*/ 3798 h 3957"/>
                <a:gd name="T40" fmla="*/ 4971 w 5176"/>
                <a:gd name="T41" fmla="*/ 3872 h 3957"/>
                <a:gd name="T42" fmla="*/ 5154 w 5176"/>
                <a:gd name="T43" fmla="*/ 3753 h 3957"/>
                <a:gd name="T44" fmla="*/ 5487 w 5176"/>
                <a:gd name="T45" fmla="*/ 3813 h 3957"/>
                <a:gd name="T46" fmla="*/ 5696 w 5176"/>
                <a:gd name="T47" fmla="*/ 3714 h 3957"/>
                <a:gd name="T48" fmla="*/ 5853 w 5176"/>
                <a:gd name="T49" fmla="*/ 3793 h 3957"/>
                <a:gd name="T50" fmla="*/ 6019 w 5176"/>
                <a:gd name="T51" fmla="*/ 3704 h 3957"/>
                <a:gd name="T52" fmla="*/ 6209 w 5176"/>
                <a:gd name="T53" fmla="*/ 3788 h 3957"/>
                <a:gd name="T54" fmla="*/ 6580 w 5176"/>
                <a:gd name="T55" fmla="*/ 3733 h 3957"/>
                <a:gd name="T56" fmla="*/ 6580 w 5176"/>
                <a:gd name="T57" fmla="*/ 2668 h 3957"/>
                <a:gd name="T58" fmla="*/ 6575 w 5176"/>
                <a:gd name="T59" fmla="*/ 0 h 3957"/>
                <a:gd name="T60" fmla="*/ 0 w 5176"/>
                <a:gd name="T61" fmla="*/ 0 h 3957"/>
                <a:gd name="T62" fmla="*/ 0 w 5176"/>
                <a:gd name="T63" fmla="*/ 150 h 395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76"/>
                <a:gd name="T97" fmla="*/ 0 h 3957"/>
                <a:gd name="T98" fmla="*/ 5176 w 5176"/>
                <a:gd name="T99" fmla="*/ 3957 h 395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76" h="3957">
                  <a:moveTo>
                    <a:pt x="0" y="150"/>
                  </a:moveTo>
                  <a:lnTo>
                    <a:pt x="0" y="3957"/>
                  </a:lnTo>
                  <a:lnTo>
                    <a:pt x="260" y="3824"/>
                  </a:lnTo>
                  <a:lnTo>
                    <a:pt x="478" y="3864"/>
                  </a:lnTo>
                  <a:lnTo>
                    <a:pt x="732" y="3789"/>
                  </a:lnTo>
                  <a:lnTo>
                    <a:pt x="996" y="3942"/>
                  </a:lnTo>
                  <a:lnTo>
                    <a:pt x="1221" y="3811"/>
                  </a:lnTo>
                  <a:lnTo>
                    <a:pt x="1328" y="3957"/>
                  </a:lnTo>
                  <a:lnTo>
                    <a:pt x="1492" y="3862"/>
                  </a:lnTo>
                  <a:lnTo>
                    <a:pt x="1671" y="3957"/>
                  </a:lnTo>
                  <a:lnTo>
                    <a:pt x="1825" y="3808"/>
                  </a:lnTo>
                  <a:lnTo>
                    <a:pt x="1994" y="3942"/>
                  </a:lnTo>
                  <a:lnTo>
                    <a:pt x="2217" y="3808"/>
                  </a:lnTo>
                  <a:lnTo>
                    <a:pt x="2416" y="3902"/>
                  </a:lnTo>
                  <a:lnTo>
                    <a:pt x="2724" y="3947"/>
                  </a:lnTo>
                  <a:lnTo>
                    <a:pt x="2992" y="3813"/>
                  </a:lnTo>
                  <a:lnTo>
                    <a:pt x="3314" y="3897"/>
                  </a:lnTo>
                  <a:lnTo>
                    <a:pt x="3473" y="3788"/>
                  </a:lnTo>
                  <a:lnTo>
                    <a:pt x="3632" y="3872"/>
                  </a:lnTo>
                  <a:lnTo>
                    <a:pt x="3771" y="3798"/>
                  </a:lnTo>
                  <a:lnTo>
                    <a:pt x="3910" y="3872"/>
                  </a:lnTo>
                  <a:lnTo>
                    <a:pt x="4054" y="3753"/>
                  </a:lnTo>
                  <a:lnTo>
                    <a:pt x="4317" y="3813"/>
                  </a:lnTo>
                  <a:lnTo>
                    <a:pt x="4481" y="3714"/>
                  </a:lnTo>
                  <a:lnTo>
                    <a:pt x="4605" y="3793"/>
                  </a:lnTo>
                  <a:lnTo>
                    <a:pt x="4735" y="3704"/>
                  </a:lnTo>
                  <a:lnTo>
                    <a:pt x="4884" y="3788"/>
                  </a:lnTo>
                  <a:lnTo>
                    <a:pt x="5176" y="3733"/>
                  </a:lnTo>
                  <a:lnTo>
                    <a:pt x="5176" y="2668"/>
                  </a:lnTo>
                  <a:lnTo>
                    <a:pt x="5172" y="0"/>
                  </a:lnTo>
                  <a:lnTo>
                    <a:pt x="0" y="0"/>
                  </a:lnTo>
                  <a:lnTo>
                    <a:pt x="0" y="150"/>
                  </a:lnTo>
                </a:path>
              </a:pathLst>
            </a:custGeom>
            <a:grpFill/>
            <a:ln w="6350" cap="rnd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6C12AC1-DD4C-7C48-B5F7-44052BC19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143" b="2839"/>
          <a:stretch/>
        </p:blipFill>
        <p:spPr>
          <a:xfrm>
            <a:off x="433374" y="1421530"/>
            <a:ext cx="4175861" cy="28064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6F22C-7A50-7E4C-BA33-EE5D94C6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4" y="474524"/>
            <a:ext cx="6912768" cy="5944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Genders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91787-C6A3-8247-9466-B4A8ED5F63A1}"/>
              </a:ext>
            </a:extLst>
          </p:cNvPr>
          <p:cNvSpPr/>
          <p:nvPr/>
        </p:nvSpPr>
        <p:spPr>
          <a:xfrm flipV="1">
            <a:off x="433374" y="1032459"/>
            <a:ext cx="6346224" cy="457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831EB9-6F62-F549-8710-CA5A1B08F223}"/>
              </a:ext>
            </a:extLst>
          </p:cNvPr>
          <p:cNvSpPr txBox="1"/>
          <p:nvPr/>
        </p:nvSpPr>
        <p:spPr>
          <a:xfrm>
            <a:off x="1842897" y="605195"/>
            <a:ext cx="231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60000"/>
                    <a:lumOff val="40000"/>
                  </a:schemeClr>
                </a:solidFill>
                <a:latin typeface="Average"/>
                <a:sym typeface="Average"/>
              </a:rPr>
              <a:t>Occpations</a:t>
            </a:r>
          </a:p>
        </p:txBody>
      </p:sp>
      <p:sp>
        <p:nvSpPr>
          <p:cNvPr id="38" name="Text Box 14">
            <a:extLst>
              <a:ext uri="{FF2B5EF4-FFF2-40B4-BE49-F238E27FC236}">
                <a16:creationId xmlns:a16="http://schemas.microsoft.com/office/drawing/2014/main" id="{8CF7EE12-0332-CE46-9F68-D3623F15C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827" y="1644342"/>
            <a:ext cx="2820453" cy="109632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0" tIns="0" rIns="0" bIns="0"/>
          <a:lstStyle/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Arial" charset="0"/>
              </a:rPr>
              <a:t>Men are dominated in most jobs</a:t>
            </a:r>
          </a:p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Arial" charset="0"/>
              </a:rPr>
              <a:t>Women only dominated in service and clerical jobs </a:t>
            </a:r>
          </a:p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Arial" charset="0"/>
              </a:rPr>
              <a:t>There is a significant employment inequality between male and female employees</a:t>
            </a:r>
          </a:p>
          <a:p>
            <a:pPr defTabSz="798513" eaLnBrk="0" hangingPunct="0">
              <a:lnSpc>
                <a:spcPct val="90000"/>
              </a:lnSpc>
              <a:buClr>
                <a:schemeClr val="accent2"/>
              </a:buClr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defTabSz="798513" eaLnBrk="0" hangingPunct="0">
              <a:lnSpc>
                <a:spcPct val="40000"/>
              </a:lnSpc>
            </a:pPr>
            <a:endParaRPr lang="en-GB" sz="21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4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3CDD7B11-D337-6B4E-A88E-28AFFC9306C7}"/>
              </a:ext>
            </a:extLst>
          </p:cNvPr>
          <p:cNvSpPr txBox="1">
            <a:spLocks/>
          </p:cNvSpPr>
          <p:nvPr/>
        </p:nvSpPr>
        <p:spPr>
          <a:xfrm>
            <a:off x="8262165" y="4212783"/>
            <a:ext cx="1140270" cy="978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CAN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DEV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043829C6-F52E-7044-9811-F2CF5864F0B6}"/>
              </a:ext>
            </a:extLst>
          </p:cNvPr>
          <p:cNvSpPr txBox="1">
            <a:spLocks/>
          </p:cNvSpPr>
          <p:nvPr/>
        </p:nvSpPr>
        <p:spPr>
          <a:xfrm>
            <a:off x="3491880" y="483518"/>
            <a:ext cx="4032448" cy="169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altLang="zh-CN" sz="2400" dirty="0"/>
              <a:t>Salaries </a:t>
            </a: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6ED15C4B-E413-D347-964D-8702325A533D}"/>
              </a:ext>
            </a:extLst>
          </p:cNvPr>
          <p:cNvSpPr/>
          <p:nvPr/>
        </p:nvSpPr>
        <p:spPr bwMode="auto">
          <a:xfrm>
            <a:off x="1115205" y="1303788"/>
            <a:ext cx="2996862" cy="2602497"/>
          </a:xfrm>
          <a:custGeom>
            <a:avLst/>
            <a:gdLst>
              <a:gd name="connsiteX0" fmla="*/ 19050 w 4044950"/>
              <a:gd name="connsiteY0" fmla="*/ 0 h 2641600"/>
              <a:gd name="connsiteX1" fmla="*/ 4044950 w 4044950"/>
              <a:gd name="connsiteY1" fmla="*/ 0 h 2641600"/>
              <a:gd name="connsiteX2" fmla="*/ 4044950 w 4044950"/>
              <a:gd name="connsiteY2" fmla="*/ 2317750 h 2641600"/>
              <a:gd name="connsiteX3" fmla="*/ 3835400 w 4044950"/>
              <a:gd name="connsiteY3" fmla="*/ 2419350 h 2641600"/>
              <a:gd name="connsiteX4" fmla="*/ 3727450 w 4044950"/>
              <a:gd name="connsiteY4" fmla="*/ 2254250 h 2641600"/>
              <a:gd name="connsiteX5" fmla="*/ 3575050 w 4044950"/>
              <a:gd name="connsiteY5" fmla="*/ 2457450 h 2641600"/>
              <a:gd name="connsiteX6" fmla="*/ 3390900 w 4044950"/>
              <a:gd name="connsiteY6" fmla="*/ 2406650 h 2641600"/>
              <a:gd name="connsiteX7" fmla="*/ 3225800 w 4044950"/>
              <a:gd name="connsiteY7" fmla="*/ 2406650 h 2641600"/>
              <a:gd name="connsiteX8" fmla="*/ 3162300 w 4044950"/>
              <a:gd name="connsiteY8" fmla="*/ 2444750 h 2641600"/>
              <a:gd name="connsiteX9" fmla="*/ 2889250 w 4044950"/>
              <a:gd name="connsiteY9" fmla="*/ 2540000 h 2641600"/>
              <a:gd name="connsiteX10" fmla="*/ 2876550 w 4044950"/>
              <a:gd name="connsiteY10" fmla="*/ 2393950 h 2641600"/>
              <a:gd name="connsiteX11" fmla="*/ 2832100 w 4044950"/>
              <a:gd name="connsiteY11" fmla="*/ 2463800 h 2641600"/>
              <a:gd name="connsiteX12" fmla="*/ 2686050 w 4044950"/>
              <a:gd name="connsiteY12" fmla="*/ 2419350 h 2641600"/>
              <a:gd name="connsiteX13" fmla="*/ 2578100 w 4044950"/>
              <a:gd name="connsiteY13" fmla="*/ 2495550 h 2641600"/>
              <a:gd name="connsiteX14" fmla="*/ 2527300 w 4044950"/>
              <a:gd name="connsiteY14" fmla="*/ 2584450 h 2641600"/>
              <a:gd name="connsiteX15" fmla="*/ 2432050 w 4044950"/>
              <a:gd name="connsiteY15" fmla="*/ 2533650 h 2641600"/>
              <a:gd name="connsiteX16" fmla="*/ 2330450 w 4044950"/>
              <a:gd name="connsiteY16" fmla="*/ 2463800 h 2641600"/>
              <a:gd name="connsiteX17" fmla="*/ 1955800 w 4044950"/>
              <a:gd name="connsiteY17" fmla="*/ 2476500 h 2641600"/>
              <a:gd name="connsiteX18" fmla="*/ 1962150 w 4044950"/>
              <a:gd name="connsiteY18" fmla="*/ 2540000 h 2641600"/>
              <a:gd name="connsiteX19" fmla="*/ 1854200 w 4044950"/>
              <a:gd name="connsiteY19" fmla="*/ 2438400 h 2641600"/>
              <a:gd name="connsiteX20" fmla="*/ 1778000 w 4044950"/>
              <a:gd name="connsiteY20" fmla="*/ 2463800 h 2641600"/>
              <a:gd name="connsiteX21" fmla="*/ 1568450 w 4044950"/>
              <a:gd name="connsiteY21" fmla="*/ 2463800 h 2641600"/>
              <a:gd name="connsiteX22" fmla="*/ 1530350 w 4044950"/>
              <a:gd name="connsiteY22" fmla="*/ 2641600 h 2641600"/>
              <a:gd name="connsiteX23" fmla="*/ 1339850 w 4044950"/>
              <a:gd name="connsiteY23" fmla="*/ 2495550 h 2641600"/>
              <a:gd name="connsiteX24" fmla="*/ 1238250 w 4044950"/>
              <a:gd name="connsiteY24" fmla="*/ 2508250 h 2641600"/>
              <a:gd name="connsiteX25" fmla="*/ 1123950 w 4044950"/>
              <a:gd name="connsiteY25" fmla="*/ 2501900 h 2641600"/>
              <a:gd name="connsiteX26" fmla="*/ 1022350 w 4044950"/>
              <a:gd name="connsiteY26" fmla="*/ 2457450 h 2641600"/>
              <a:gd name="connsiteX27" fmla="*/ 838200 w 4044950"/>
              <a:gd name="connsiteY27" fmla="*/ 2508250 h 2641600"/>
              <a:gd name="connsiteX28" fmla="*/ 768350 w 4044950"/>
              <a:gd name="connsiteY28" fmla="*/ 2590800 h 2641600"/>
              <a:gd name="connsiteX29" fmla="*/ 711200 w 4044950"/>
              <a:gd name="connsiteY29" fmla="*/ 2622550 h 2641600"/>
              <a:gd name="connsiteX30" fmla="*/ 450850 w 4044950"/>
              <a:gd name="connsiteY30" fmla="*/ 2419350 h 2641600"/>
              <a:gd name="connsiteX31" fmla="*/ 381000 w 4044950"/>
              <a:gd name="connsiteY31" fmla="*/ 2463800 h 2641600"/>
              <a:gd name="connsiteX32" fmla="*/ 336550 w 4044950"/>
              <a:gd name="connsiteY32" fmla="*/ 2413000 h 2641600"/>
              <a:gd name="connsiteX33" fmla="*/ 273050 w 4044950"/>
              <a:gd name="connsiteY33" fmla="*/ 2482850 h 2641600"/>
              <a:gd name="connsiteX34" fmla="*/ 222250 w 4044950"/>
              <a:gd name="connsiteY34" fmla="*/ 2565400 h 2641600"/>
              <a:gd name="connsiteX35" fmla="*/ 57150 w 4044950"/>
              <a:gd name="connsiteY35" fmla="*/ 2495550 h 2641600"/>
              <a:gd name="connsiteX36" fmla="*/ 0 w 4044950"/>
              <a:gd name="connsiteY36" fmla="*/ 2489200 h 2641600"/>
              <a:gd name="connsiteX37" fmla="*/ 19050 w 4044950"/>
              <a:gd name="connsiteY37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044950" h="2641600">
                <a:moveTo>
                  <a:pt x="19050" y="0"/>
                </a:moveTo>
                <a:lnTo>
                  <a:pt x="4044950" y="0"/>
                </a:lnTo>
                <a:lnTo>
                  <a:pt x="4044950" y="2317750"/>
                </a:lnTo>
                <a:lnTo>
                  <a:pt x="3835400" y="2419350"/>
                </a:lnTo>
                <a:lnTo>
                  <a:pt x="3727450" y="2254250"/>
                </a:lnTo>
                <a:lnTo>
                  <a:pt x="3575050" y="2457450"/>
                </a:lnTo>
                <a:lnTo>
                  <a:pt x="3390900" y="2406650"/>
                </a:lnTo>
                <a:lnTo>
                  <a:pt x="3225800" y="2406650"/>
                </a:lnTo>
                <a:lnTo>
                  <a:pt x="3162300" y="2444750"/>
                </a:lnTo>
                <a:lnTo>
                  <a:pt x="2889250" y="2540000"/>
                </a:lnTo>
                <a:lnTo>
                  <a:pt x="2876550" y="2393950"/>
                </a:lnTo>
                <a:lnTo>
                  <a:pt x="2832100" y="2463800"/>
                </a:lnTo>
                <a:lnTo>
                  <a:pt x="2686050" y="2419350"/>
                </a:lnTo>
                <a:lnTo>
                  <a:pt x="2578100" y="2495550"/>
                </a:lnTo>
                <a:lnTo>
                  <a:pt x="2527300" y="2584450"/>
                </a:lnTo>
                <a:lnTo>
                  <a:pt x="2432050" y="2533650"/>
                </a:lnTo>
                <a:lnTo>
                  <a:pt x="2330450" y="2463800"/>
                </a:lnTo>
                <a:lnTo>
                  <a:pt x="1955800" y="2476500"/>
                </a:lnTo>
                <a:lnTo>
                  <a:pt x="1962150" y="2540000"/>
                </a:lnTo>
                <a:lnTo>
                  <a:pt x="1854200" y="2438400"/>
                </a:lnTo>
                <a:lnTo>
                  <a:pt x="1778000" y="2463800"/>
                </a:lnTo>
                <a:lnTo>
                  <a:pt x="1568450" y="2463800"/>
                </a:lnTo>
                <a:lnTo>
                  <a:pt x="1530350" y="2641600"/>
                </a:lnTo>
                <a:lnTo>
                  <a:pt x="1339850" y="2495550"/>
                </a:lnTo>
                <a:lnTo>
                  <a:pt x="1238250" y="2508250"/>
                </a:lnTo>
                <a:lnTo>
                  <a:pt x="1123950" y="2501900"/>
                </a:lnTo>
                <a:lnTo>
                  <a:pt x="1022350" y="2457450"/>
                </a:lnTo>
                <a:lnTo>
                  <a:pt x="838200" y="2508250"/>
                </a:lnTo>
                <a:lnTo>
                  <a:pt x="768350" y="2590800"/>
                </a:lnTo>
                <a:lnTo>
                  <a:pt x="711200" y="2622550"/>
                </a:lnTo>
                <a:lnTo>
                  <a:pt x="450850" y="2419350"/>
                </a:lnTo>
                <a:lnTo>
                  <a:pt x="381000" y="2463800"/>
                </a:lnTo>
                <a:lnTo>
                  <a:pt x="336550" y="2413000"/>
                </a:lnTo>
                <a:lnTo>
                  <a:pt x="273050" y="2482850"/>
                </a:lnTo>
                <a:lnTo>
                  <a:pt x="222250" y="2565400"/>
                </a:lnTo>
                <a:lnTo>
                  <a:pt x="57150" y="2495550"/>
                </a:lnTo>
                <a:lnTo>
                  <a:pt x="0" y="248920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st="38100" dir="2700000" sx="102000" sy="102000" algn="tl" rotWithShape="0">
              <a:prstClr val="black">
                <a:alpha val="23000"/>
              </a:prstClr>
            </a:outerShdw>
          </a:effectLst>
        </p:spPr>
        <p:txBody>
          <a:bodyPr lIns="63500" tIns="0" rIns="64800" bIns="0"/>
          <a:lstStyle/>
          <a:p>
            <a:pPr algn="ctr">
              <a:defRPr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Employees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2E662F66-014A-F741-8B74-0A1CC7FF8AE6}"/>
              </a:ext>
            </a:extLst>
          </p:cNvPr>
          <p:cNvSpPr/>
          <p:nvPr/>
        </p:nvSpPr>
        <p:spPr>
          <a:xfrm>
            <a:off x="1785730" y="1617570"/>
            <a:ext cx="2065470" cy="1615004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235" t="-12189" r="-22059" b="-1530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7F58BD-F949-2745-AF04-11E8093A086F}"/>
              </a:ext>
            </a:extLst>
          </p:cNvPr>
          <p:cNvGrpSpPr/>
          <p:nvPr/>
        </p:nvGrpSpPr>
        <p:grpSpPr>
          <a:xfrm>
            <a:off x="362726" y="149701"/>
            <a:ext cx="8206000" cy="4993799"/>
            <a:chOff x="1230574" y="1661319"/>
            <a:chExt cx="7759518" cy="5621742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0D2AD0A7-54AA-8841-A8B8-005930105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374" y="1661319"/>
              <a:ext cx="7572718" cy="4973223"/>
            </a:xfrm>
            <a:prstGeom prst="rect">
              <a:avLst/>
            </a:prstGeom>
            <a:grpFill/>
            <a:ln w="6350" cap="rnd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5784" tIns="47892" rIns="95784" bIns="47892"/>
            <a:lstStyle/>
            <a:p>
              <a:pPr algn="ctr" defTabSz="798513" eaLnBrk="0" hangingPunct="0">
                <a:spcBef>
                  <a:spcPct val="20000"/>
                </a:spcBef>
              </a:pPr>
              <a:endParaRPr lang="en-US" sz="700" b="1">
                <a:solidFill>
                  <a:schemeClr val="tx2"/>
                </a:solidFill>
                <a:latin typeface="Univers 45 Light" pitchFamily="2" charset="0"/>
                <a:cs typeface="Arial" charset="0"/>
              </a:endParaRPr>
            </a:p>
          </p:txBody>
        </p:sp>
        <p:sp>
          <p:nvSpPr>
            <p:cNvPr id="83" name="Slide Number Placeholder 6">
              <a:extLst>
                <a:ext uri="{FF2B5EF4-FFF2-40B4-BE49-F238E27FC236}">
                  <a16:creationId xmlns:a16="http://schemas.microsoft.com/office/drawing/2014/main" id="{074EDE08-A084-5346-BA7B-AC1EC55FD132}"/>
                </a:ext>
              </a:extLst>
            </p:cNvPr>
            <p:cNvSpPr txBox="1">
              <a:spLocks/>
            </p:cNvSpPr>
            <p:nvPr/>
          </p:nvSpPr>
          <p:spPr>
            <a:xfrm>
              <a:off x="6963268" y="6630054"/>
              <a:ext cx="1782234" cy="148259"/>
            </a:xfrm>
            <a:prstGeom prst="rect">
              <a:avLst/>
            </a:prstGeom>
            <a:grpFill/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EBD7F86-1881-4698-8703-FB80B0800997}" type="slidenum">
                <a:rPr lang="en-GB" smtClean="0"/>
                <a:pPr/>
                <a:t>5</a:t>
              </a:fld>
              <a:endParaRPr lang="en-GB"/>
            </a:p>
          </p:txBody>
        </p:sp>
        <p:sp>
          <p:nvSpPr>
            <p:cNvPr id="84" name="Rectangle 7">
              <a:extLst>
                <a:ext uri="{FF2B5EF4-FFF2-40B4-BE49-F238E27FC236}">
                  <a16:creationId xmlns:a16="http://schemas.microsoft.com/office/drawing/2014/main" id="{1AC00792-2535-1043-9649-D99B56A57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282" y="1764085"/>
              <a:ext cx="7516327" cy="4970572"/>
            </a:xfrm>
            <a:prstGeom prst="rect">
              <a:avLst/>
            </a:prstGeom>
            <a:grpFill/>
            <a:ln w="6350" cap="rnd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5784" tIns="47892" rIns="95784" bIns="47892"/>
            <a:lstStyle/>
            <a:p>
              <a:pPr algn="ctr" defTabSz="798513" eaLnBrk="0" hangingPunct="0">
                <a:spcBef>
                  <a:spcPct val="20000"/>
                </a:spcBef>
              </a:pPr>
              <a:endParaRPr lang="en-US" sz="700" b="1">
                <a:solidFill>
                  <a:schemeClr val="tx2"/>
                </a:solidFill>
                <a:latin typeface="Univers 45 Light" pitchFamily="2" charset="0"/>
                <a:cs typeface="Arial" charset="0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0C262021-EF1E-1640-9BF2-2F782FAB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600" y="2765006"/>
              <a:ext cx="6874431" cy="451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13">
              <a:extLst>
                <a:ext uri="{FF2B5EF4-FFF2-40B4-BE49-F238E27FC236}">
                  <a16:creationId xmlns:a16="http://schemas.microsoft.com/office/drawing/2014/main" id="{7D28557F-13E3-3645-844F-F21BFCDDB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441" y="3747977"/>
              <a:ext cx="1170059" cy="343576"/>
            </a:xfrm>
            <a:prstGeom prst="rect">
              <a:avLst/>
            </a:prstGeom>
            <a:grp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/>
            <a:lstStyle/>
            <a:p>
              <a:pPr defTabSz="798513" eaLnBrk="0" hangingPunct="0">
                <a:spcBef>
                  <a:spcPct val="50000"/>
                </a:spcBef>
              </a:pPr>
              <a:endParaRPr lang="en-US" sz="500">
                <a:solidFill>
                  <a:schemeClr val="tx1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87" name="Text Box 14">
              <a:extLst>
                <a:ext uri="{FF2B5EF4-FFF2-40B4-BE49-F238E27FC236}">
                  <a16:creationId xmlns:a16="http://schemas.microsoft.com/office/drawing/2014/main" id="{1414B677-A602-5346-A3A5-1F5A084C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418" y="2965314"/>
              <a:ext cx="6910249" cy="428475"/>
            </a:xfrm>
            <a:prstGeom prst="rect">
              <a:avLst/>
            </a:prstGeom>
            <a:grp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/>
            <a:lstStyle/>
            <a:p>
              <a:pPr defTabSz="798513" eaLnBrk="0" hangingPunct="0">
                <a:lnSpc>
                  <a:spcPct val="90000"/>
                </a:lnSpc>
              </a:pPr>
              <a:r>
                <a:rPr lang="en-GB" sz="2100" b="1">
                  <a:solidFill>
                    <a:schemeClr val="tx1"/>
                  </a:solidFill>
                  <a:latin typeface="Times New Roman" pitchFamily="18" charset="0"/>
                  <a:cs typeface="Arial" charset="0"/>
                </a:rPr>
                <a:t>Type your headline here</a:t>
              </a:r>
            </a:p>
            <a:p>
              <a:pPr defTabSz="798513" eaLnBrk="0" hangingPunct="0">
                <a:lnSpc>
                  <a:spcPct val="40000"/>
                </a:lnSpc>
              </a:pPr>
              <a:endParaRPr lang="en-GB" sz="2100" b="1">
                <a:solidFill>
                  <a:schemeClr val="tx1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70C0A20-0750-824D-87B6-AE11567F5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574" y="1868683"/>
              <a:ext cx="7438234" cy="5414378"/>
            </a:xfrm>
            <a:custGeom>
              <a:avLst/>
              <a:gdLst>
                <a:gd name="T0" fmla="*/ 0 w 5176"/>
                <a:gd name="T1" fmla="*/ 150 h 3957"/>
                <a:gd name="T2" fmla="*/ 0 w 5176"/>
                <a:gd name="T3" fmla="*/ 3957 h 3957"/>
                <a:gd name="T4" fmla="*/ 330 w 5176"/>
                <a:gd name="T5" fmla="*/ 3824 h 3957"/>
                <a:gd name="T6" fmla="*/ 608 w 5176"/>
                <a:gd name="T7" fmla="*/ 3864 h 3957"/>
                <a:gd name="T8" fmla="*/ 931 w 5176"/>
                <a:gd name="T9" fmla="*/ 3789 h 3957"/>
                <a:gd name="T10" fmla="*/ 1266 w 5176"/>
                <a:gd name="T11" fmla="*/ 3942 h 3957"/>
                <a:gd name="T12" fmla="*/ 1552 w 5176"/>
                <a:gd name="T13" fmla="*/ 3811 h 3957"/>
                <a:gd name="T14" fmla="*/ 1689 w 5176"/>
                <a:gd name="T15" fmla="*/ 3957 h 3957"/>
                <a:gd name="T16" fmla="*/ 1897 w 5176"/>
                <a:gd name="T17" fmla="*/ 3862 h 3957"/>
                <a:gd name="T18" fmla="*/ 2124 w 5176"/>
                <a:gd name="T19" fmla="*/ 3957 h 3957"/>
                <a:gd name="T20" fmla="*/ 2320 w 5176"/>
                <a:gd name="T21" fmla="*/ 3808 h 3957"/>
                <a:gd name="T22" fmla="*/ 2535 w 5176"/>
                <a:gd name="T23" fmla="*/ 3942 h 3957"/>
                <a:gd name="T24" fmla="*/ 2819 w 5176"/>
                <a:gd name="T25" fmla="*/ 3808 h 3957"/>
                <a:gd name="T26" fmla="*/ 3071 w 5176"/>
                <a:gd name="T27" fmla="*/ 3902 h 3957"/>
                <a:gd name="T28" fmla="*/ 3463 w 5176"/>
                <a:gd name="T29" fmla="*/ 3947 h 3957"/>
                <a:gd name="T30" fmla="*/ 3803 w 5176"/>
                <a:gd name="T31" fmla="*/ 3813 h 3957"/>
                <a:gd name="T32" fmla="*/ 4213 w 5176"/>
                <a:gd name="T33" fmla="*/ 3897 h 3957"/>
                <a:gd name="T34" fmla="*/ 4414 w 5176"/>
                <a:gd name="T35" fmla="*/ 3788 h 3957"/>
                <a:gd name="T36" fmla="*/ 4617 w 5176"/>
                <a:gd name="T37" fmla="*/ 3872 h 3957"/>
                <a:gd name="T38" fmla="*/ 4793 w 5176"/>
                <a:gd name="T39" fmla="*/ 3798 h 3957"/>
                <a:gd name="T40" fmla="*/ 4971 w 5176"/>
                <a:gd name="T41" fmla="*/ 3872 h 3957"/>
                <a:gd name="T42" fmla="*/ 5154 w 5176"/>
                <a:gd name="T43" fmla="*/ 3753 h 3957"/>
                <a:gd name="T44" fmla="*/ 5487 w 5176"/>
                <a:gd name="T45" fmla="*/ 3813 h 3957"/>
                <a:gd name="T46" fmla="*/ 5696 w 5176"/>
                <a:gd name="T47" fmla="*/ 3714 h 3957"/>
                <a:gd name="T48" fmla="*/ 5853 w 5176"/>
                <a:gd name="T49" fmla="*/ 3793 h 3957"/>
                <a:gd name="T50" fmla="*/ 6019 w 5176"/>
                <a:gd name="T51" fmla="*/ 3704 h 3957"/>
                <a:gd name="T52" fmla="*/ 6209 w 5176"/>
                <a:gd name="T53" fmla="*/ 3788 h 3957"/>
                <a:gd name="T54" fmla="*/ 6580 w 5176"/>
                <a:gd name="T55" fmla="*/ 3733 h 3957"/>
                <a:gd name="T56" fmla="*/ 6580 w 5176"/>
                <a:gd name="T57" fmla="*/ 2668 h 3957"/>
                <a:gd name="T58" fmla="*/ 6575 w 5176"/>
                <a:gd name="T59" fmla="*/ 0 h 3957"/>
                <a:gd name="T60" fmla="*/ 0 w 5176"/>
                <a:gd name="T61" fmla="*/ 0 h 3957"/>
                <a:gd name="T62" fmla="*/ 0 w 5176"/>
                <a:gd name="T63" fmla="*/ 150 h 395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76"/>
                <a:gd name="T97" fmla="*/ 0 h 3957"/>
                <a:gd name="T98" fmla="*/ 5176 w 5176"/>
                <a:gd name="T99" fmla="*/ 3957 h 395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76" h="3957">
                  <a:moveTo>
                    <a:pt x="0" y="150"/>
                  </a:moveTo>
                  <a:lnTo>
                    <a:pt x="0" y="3957"/>
                  </a:lnTo>
                  <a:lnTo>
                    <a:pt x="260" y="3824"/>
                  </a:lnTo>
                  <a:lnTo>
                    <a:pt x="478" y="3864"/>
                  </a:lnTo>
                  <a:lnTo>
                    <a:pt x="732" y="3789"/>
                  </a:lnTo>
                  <a:lnTo>
                    <a:pt x="996" y="3942"/>
                  </a:lnTo>
                  <a:lnTo>
                    <a:pt x="1221" y="3811"/>
                  </a:lnTo>
                  <a:lnTo>
                    <a:pt x="1328" y="3957"/>
                  </a:lnTo>
                  <a:lnTo>
                    <a:pt x="1492" y="3862"/>
                  </a:lnTo>
                  <a:lnTo>
                    <a:pt x="1671" y="3957"/>
                  </a:lnTo>
                  <a:lnTo>
                    <a:pt x="1825" y="3808"/>
                  </a:lnTo>
                  <a:lnTo>
                    <a:pt x="1994" y="3942"/>
                  </a:lnTo>
                  <a:lnTo>
                    <a:pt x="2217" y="3808"/>
                  </a:lnTo>
                  <a:lnTo>
                    <a:pt x="2416" y="3902"/>
                  </a:lnTo>
                  <a:lnTo>
                    <a:pt x="2724" y="3947"/>
                  </a:lnTo>
                  <a:lnTo>
                    <a:pt x="2992" y="3813"/>
                  </a:lnTo>
                  <a:lnTo>
                    <a:pt x="3314" y="3897"/>
                  </a:lnTo>
                  <a:lnTo>
                    <a:pt x="3473" y="3788"/>
                  </a:lnTo>
                  <a:lnTo>
                    <a:pt x="3632" y="3872"/>
                  </a:lnTo>
                  <a:lnTo>
                    <a:pt x="3771" y="3798"/>
                  </a:lnTo>
                  <a:lnTo>
                    <a:pt x="3910" y="3872"/>
                  </a:lnTo>
                  <a:lnTo>
                    <a:pt x="4054" y="3753"/>
                  </a:lnTo>
                  <a:lnTo>
                    <a:pt x="4317" y="3813"/>
                  </a:lnTo>
                  <a:lnTo>
                    <a:pt x="4481" y="3714"/>
                  </a:lnTo>
                  <a:lnTo>
                    <a:pt x="4605" y="3793"/>
                  </a:lnTo>
                  <a:lnTo>
                    <a:pt x="4735" y="3704"/>
                  </a:lnTo>
                  <a:lnTo>
                    <a:pt x="4884" y="3788"/>
                  </a:lnTo>
                  <a:lnTo>
                    <a:pt x="5176" y="3733"/>
                  </a:lnTo>
                  <a:lnTo>
                    <a:pt x="5176" y="2668"/>
                  </a:lnTo>
                  <a:lnTo>
                    <a:pt x="5172" y="0"/>
                  </a:lnTo>
                  <a:lnTo>
                    <a:pt x="0" y="0"/>
                  </a:lnTo>
                  <a:lnTo>
                    <a:pt x="0" y="150"/>
                  </a:lnTo>
                </a:path>
              </a:pathLst>
            </a:custGeom>
            <a:grpFill/>
            <a:ln w="6350" cap="rnd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0" name="Title 1">
            <a:extLst>
              <a:ext uri="{FF2B5EF4-FFF2-40B4-BE49-F238E27FC236}">
                <a16:creationId xmlns:a16="http://schemas.microsoft.com/office/drawing/2014/main" id="{611BF037-5BB6-934F-9840-1E0C7FD5B107}"/>
              </a:ext>
            </a:extLst>
          </p:cNvPr>
          <p:cNvSpPr txBox="1">
            <a:spLocks/>
          </p:cNvSpPr>
          <p:nvPr/>
        </p:nvSpPr>
        <p:spPr>
          <a:xfrm>
            <a:off x="437272" y="477547"/>
            <a:ext cx="6819030" cy="588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 Underrepresented Groups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EDB1679-E7C1-AE46-904D-F5D8C80E3B4E}"/>
              </a:ext>
            </a:extLst>
          </p:cNvPr>
          <p:cNvSpPr/>
          <p:nvPr/>
        </p:nvSpPr>
        <p:spPr>
          <a:xfrm flipV="1">
            <a:off x="433374" y="1032459"/>
            <a:ext cx="6346224" cy="457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8A981-DF3F-4C45-A440-1A92141B3616}"/>
              </a:ext>
            </a:extLst>
          </p:cNvPr>
          <p:cNvSpPr txBox="1"/>
          <p:nvPr/>
        </p:nvSpPr>
        <p:spPr>
          <a:xfrm>
            <a:off x="4539035" y="619639"/>
            <a:ext cx="231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60000"/>
                    <a:lumOff val="40000"/>
                  </a:schemeClr>
                </a:solidFill>
                <a:latin typeface="Average"/>
                <a:sym typeface="Average"/>
              </a:rPr>
              <a:t>Salaries</a:t>
            </a:r>
          </a:p>
        </p:txBody>
      </p:sp>
      <p:sp>
        <p:nvSpPr>
          <p:cNvPr id="93" name="Text Box 14">
            <a:extLst>
              <a:ext uri="{FF2B5EF4-FFF2-40B4-BE49-F238E27FC236}">
                <a16:creationId xmlns:a16="http://schemas.microsoft.com/office/drawing/2014/main" id="{0418978C-82C3-AD4E-B8F5-88AADA473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90" y="2465320"/>
            <a:ext cx="2130829" cy="1750589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0" tIns="0" rIns="0" bIns="0"/>
          <a:lstStyle/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defTabSz="798513" eaLnBrk="0" hangingPunct="0">
              <a:lnSpc>
                <a:spcPct val="40000"/>
              </a:lnSpc>
            </a:pPr>
            <a:endParaRPr lang="en-GB" sz="21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F24E8EC4-374F-DA47-BD4C-2ECE5EF7FD8E}"/>
              </a:ext>
            </a:extLst>
          </p:cNvPr>
          <p:cNvSpPr/>
          <p:nvPr/>
        </p:nvSpPr>
        <p:spPr>
          <a:xfrm>
            <a:off x="4780315" y="3053847"/>
            <a:ext cx="2663056" cy="1711129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70" t="588" r="-2536" b="-58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0AE1F81-A09E-7B41-9D38-FEC5E7B18226}"/>
              </a:ext>
            </a:extLst>
          </p:cNvPr>
          <p:cNvSpPr/>
          <p:nvPr/>
        </p:nvSpPr>
        <p:spPr>
          <a:xfrm>
            <a:off x="4771274" y="1248716"/>
            <a:ext cx="2663057" cy="171655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13B5639-406B-9A4C-A079-B7132921D018}"/>
              </a:ext>
            </a:extLst>
          </p:cNvPr>
          <p:cNvSpPr/>
          <p:nvPr/>
        </p:nvSpPr>
        <p:spPr>
          <a:xfrm>
            <a:off x="1131341" y="1248716"/>
            <a:ext cx="2573051" cy="171112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r="-212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0AE1F81-A09E-7B41-9D38-FEC5E7B18226}"/>
              </a:ext>
            </a:extLst>
          </p:cNvPr>
          <p:cNvSpPr/>
          <p:nvPr/>
        </p:nvSpPr>
        <p:spPr>
          <a:xfrm>
            <a:off x="1131341" y="3055757"/>
            <a:ext cx="2575228" cy="171112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830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表, 条形图&#10;&#10;已自动生成说明">
            <a:extLst>
              <a:ext uri="{FF2B5EF4-FFF2-40B4-BE49-F238E27FC236}">
                <a16:creationId xmlns:a16="http://schemas.microsoft.com/office/drawing/2014/main" id="{0789C81A-3DBC-4F66-9C4C-6245191AE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" t="1677" r="-47"/>
          <a:stretch/>
        </p:blipFill>
        <p:spPr>
          <a:xfrm>
            <a:off x="226509" y="1341302"/>
            <a:ext cx="4039609" cy="2458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57C3D-AF6D-47AF-BAC3-9067C011C70D}"/>
              </a:ext>
            </a:extLst>
          </p:cNvPr>
          <p:cNvSpPr txBox="1"/>
          <p:nvPr/>
        </p:nvSpPr>
        <p:spPr>
          <a:xfrm>
            <a:off x="5325761" y="1284816"/>
            <a:ext cx="345076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Unrepresented </a:t>
            </a:r>
            <a:r>
              <a:rPr lang="en-US"/>
              <a:t>Groups: </a:t>
            </a:r>
            <a:endParaRPr lang="zh-CN" altLang="en-US"/>
          </a:p>
          <a:p>
            <a:r>
              <a:rPr lang="en-US"/>
              <a:t>      Women</a:t>
            </a:r>
            <a:r>
              <a:rPr lang="en-US" dirty="0"/>
              <a:t>, Persons With</a:t>
            </a:r>
            <a:r>
              <a:rPr lang="en-US"/>
              <a:t> </a:t>
            </a:r>
            <a:r>
              <a:rPr lang="en-US" dirty="0"/>
              <a:t>Disabilities, </a:t>
            </a:r>
            <a:r>
              <a:rPr lang="en-US"/>
              <a:t>    </a:t>
            </a:r>
            <a:r>
              <a:rPr lang="en-US" dirty="0"/>
              <a:t>Aboriginal People,</a:t>
            </a:r>
            <a:r>
              <a:rPr lang="en-US"/>
              <a:t> </a:t>
            </a:r>
            <a:r>
              <a:rPr lang="en-US" dirty="0"/>
              <a:t>Visible Minority</a:t>
            </a:r>
            <a:endParaRPr lang="zh-CN" altLang="en-US"/>
          </a:p>
          <a:p>
            <a:endParaRPr lang="en-US"/>
          </a:p>
          <a:p>
            <a:pPr marL="285750" indent="-285750">
              <a:buChar char="•"/>
            </a:pPr>
            <a:r>
              <a:rPr lang="en-US" dirty="0"/>
              <a:t>Most Diverse Region: Nunavut</a:t>
            </a:r>
          </a:p>
          <a:p>
            <a:pPr marL="285750" indent="-285750">
              <a:buChar char="•"/>
            </a:pPr>
            <a:r>
              <a:rPr lang="en-US" dirty="0"/>
              <a:t>Least Diverse Region: P.E.I</a:t>
            </a:r>
          </a:p>
          <a:p>
            <a:pPr marL="285750" indent="-285750">
              <a:buChar char="•"/>
            </a:pPr>
            <a:r>
              <a:rPr lang="en-US" dirty="0"/>
              <a:t>Provinces in the west coast is more diverse than provinces in the east cost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04252F7-EBBC-41C0-98E0-816AC258DDB3}"/>
              </a:ext>
            </a:extLst>
          </p:cNvPr>
          <p:cNvSpPr/>
          <p:nvPr/>
        </p:nvSpPr>
        <p:spPr>
          <a:xfrm>
            <a:off x="213638" y="895925"/>
            <a:ext cx="5628452" cy="457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CN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AEDBBA9-81BB-45F3-A83F-34CD7877D341}"/>
              </a:ext>
            </a:extLst>
          </p:cNvPr>
          <p:cNvSpPr/>
          <p:nvPr/>
        </p:nvSpPr>
        <p:spPr>
          <a:xfrm flipV="1">
            <a:off x="226215" y="901457"/>
            <a:ext cx="6346224" cy="457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CN">
              <a:solidFill>
                <a:schemeClr val="bg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6EB6D189-1744-4E52-A9BE-214E8AB6CBFE}"/>
              </a:ext>
            </a:extLst>
          </p:cNvPr>
          <p:cNvSpPr txBox="1"/>
          <p:nvPr/>
        </p:nvSpPr>
        <p:spPr>
          <a:xfrm>
            <a:off x="4217501" y="464224"/>
            <a:ext cx="28315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>
                    <a:lumMod val="60000"/>
                    <a:lumOff val="40000"/>
                  </a:schemeClr>
                </a:solidFill>
                <a:latin typeface="Average"/>
              </a:rPr>
              <a:t>Region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FECA2C9-3538-450D-9C53-DA9879E6DF28}"/>
              </a:ext>
            </a:extLst>
          </p:cNvPr>
          <p:cNvSpPr txBox="1">
            <a:spLocks/>
          </p:cNvSpPr>
          <p:nvPr/>
        </p:nvSpPr>
        <p:spPr>
          <a:xfrm>
            <a:off x="212210" y="346676"/>
            <a:ext cx="6943006" cy="59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 Underrepresented Groups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6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1EC6C57-BF29-144B-9475-30E599994D02}"/>
              </a:ext>
            </a:extLst>
          </p:cNvPr>
          <p:cNvCxnSpPr>
            <a:cxnSpLocks/>
          </p:cNvCxnSpPr>
          <p:nvPr/>
        </p:nvCxnSpPr>
        <p:spPr>
          <a:xfrm>
            <a:off x="8499356" y="2589918"/>
            <a:ext cx="0" cy="839417"/>
          </a:xfrm>
          <a:prstGeom prst="straightConnector1">
            <a:avLst/>
          </a:prstGeom>
          <a:ln w="12700">
            <a:solidFill>
              <a:srgbClr val="8BB6C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rapezoid 158">
            <a:extLst>
              <a:ext uri="{FF2B5EF4-FFF2-40B4-BE49-F238E27FC236}">
                <a16:creationId xmlns:a16="http://schemas.microsoft.com/office/drawing/2014/main" id="{E38CFCC8-5FA9-DE48-B8DF-6DFE5D516A98}"/>
              </a:ext>
            </a:extLst>
          </p:cNvPr>
          <p:cNvSpPr/>
          <p:nvPr/>
        </p:nvSpPr>
        <p:spPr bwMode="ltGray">
          <a:xfrm rot="10800000">
            <a:off x="7316821" y="2505443"/>
            <a:ext cx="1319485" cy="395893"/>
          </a:xfrm>
          <a:prstGeom prst="trapezoid">
            <a:avLst/>
          </a:prstGeom>
          <a:solidFill>
            <a:srgbClr val="8BB6C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98F912-CB68-1749-A190-BC73731C89F3}"/>
              </a:ext>
            </a:extLst>
          </p:cNvPr>
          <p:cNvSpPr/>
          <p:nvPr/>
        </p:nvSpPr>
        <p:spPr>
          <a:xfrm>
            <a:off x="213638" y="895925"/>
            <a:ext cx="5628452" cy="457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BE4C2D-5D4C-2A4A-B7A1-EBDC885CD91B}"/>
              </a:ext>
            </a:extLst>
          </p:cNvPr>
          <p:cNvSpPr txBox="1">
            <a:spLocks/>
          </p:cNvSpPr>
          <p:nvPr/>
        </p:nvSpPr>
        <p:spPr>
          <a:xfrm>
            <a:off x="239424" y="370867"/>
            <a:ext cx="6912768" cy="59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 Underrepresented Groups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93EC3-33B8-EB43-B17E-19B0683BEDB4}"/>
              </a:ext>
            </a:extLst>
          </p:cNvPr>
          <p:cNvSpPr/>
          <p:nvPr/>
        </p:nvSpPr>
        <p:spPr>
          <a:xfrm flipV="1">
            <a:off x="226215" y="901457"/>
            <a:ext cx="6346224" cy="457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DD15D-D17D-304E-9E14-BCFFA53FCF95}"/>
              </a:ext>
            </a:extLst>
          </p:cNvPr>
          <p:cNvSpPr txBox="1"/>
          <p:nvPr/>
        </p:nvSpPr>
        <p:spPr>
          <a:xfrm>
            <a:off x="4586405" y="421891"/>
            <a:ext cx="283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60000"/>
                    <a:lumOff val="40000"/>
                  </a:schemeClr>
                </a:solidFill>
                <a:latin typeface="Average"/>
                <a:sym typeface="Average"/>
              </a:rPr>
              <a:t>Proportion trend</a:t>
            </a:r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E210F29A-DA8A-FC42-9A7C-BE55087D5EBB}"/>
              </a:ext>
            </a:extLst>
          </p:cNvPr>
          <p:cNvSpPr/>
          <p:nvPr/>
        </p:nvSpPr>
        <p:spPr bwMode="ltGray">
          <a:xfrm rot="10800000">
            <a:off x="4381411" y="2462482"/>
            <a:ext cx="4343383" cy="254874"/>
          </a:xfrm>
          <a:prstGeom prst="trapezoid">
            <a:avLst/>
          </a:prstGeom>
          <a:solidFill>
            <a:schemeClr val="bg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Trapezoid 82">
            <a:extLst>
              <a:ext uri="{FF2B5EF4-FFF2-40B4-BE49-F238E27FC236}">
                <a16:creationId xmlns:a16="http://schemas.microsoft.com/office/drawing/2014/main" id="{8A8B456D-76A1-0840-8A78-2A8E35A5206D}"/>
              </a:ext>
            </a:extLst>
          </p:cNvPr>
          <p:cNvSpPr/>
          <p:nvPr/>
        </p:nvSpPr>
        <p:spPr bwMode="ltGray">
          <a:xfrm>
            <a:off x="4686316" y="2227707"/>
            <a:ext cx="4173080" cy="255257"/>
          </a:xfrm>
          <a:prstGeom prst="trapezoid">
            <a:avLst/>
          </a:prstGeom>
          <a:solidFill>
            <a:schemeClr val="bg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AC48570-3348-BA40-9C27-C53729761F9A}"/>
              </a:ext>
            </a:extLst>
          </p:cNvPr>
          <p:cNvCxnSpPr>
            <a:cxnSpLocks/>
          </p:cNvCxnSpPr>
          <p:nvPr/>
        </p:nvCxnSpPr>
        <p:spPr>
          <a:xfrm>
            <a:off x="4063250" y="2485334"/>
            <a:ext cx="5030474" cy="14408"/>
          </a:xfrm>
          <a:prstGeom prst="straightConnector1">
            <a:avLst/>
          </a:prstGeom>
          <a:ln w="28575">
            <a:solidFill>
              <a:srgbClr val="958C6C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F889898-B355-7146-BD8F-D2899FB8A54D}"/>
              </a:ext>
            </a:extLst>
          </p:cNvPr>
          <p:cNvSpPr/>
          <p:nvPr/>
        </p:nvSpPr>
        <p:spPr>
          <a:xfrm>
            <a:off x="4098214" y="3291863"/>
            <a:ext cx="166144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100" b="1" i="1" dirty="0">
                <a:solidFill>
                  <a:schemeClr val="accent2"/>
                </a:solidFill>
                <a:latin typeface="+mj-lt"/>
              </a:rPr>
              <a:t>Women employee</a:t>
            </a:r>
          </a:p>
          <a:p>
            <a:r>
              <a:rPr lang="en-GB" sz="1100" dirty="0">
                <a:latin typeface="+mj-lt"/>
              </a:rPr>
              <a:t>There is a downward trend in (the proportion) women employees in the market</a:t>
            </a:r>
          </a:p>
          <a:p>
            <a:endParaRPr lang="en-GB" sz="1000" dirty="0">
              <a:latin typeface="+mj-lt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80F97E4-BD41-6B45-992B-22D6828560C9}"/>
              </a:ext>
            </a:extLst>
          </p:cNvPr>
          <p:cNvCxnSpPr>
            <a:cxnSpLocks/>
          </p:cNvCxnSpPr>
          <p:nvPr/>
        </p:nvCxnSpPr>
        <p:spPr>
          <a:xfrm>
            <a:off x="4958594" y="2672585"/>
            <a:ext cx="0" cy="48184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E012B18-D3F4-8945-963A-F458850DF1D4}"/>
              </a:ext>
            </a:extLst>
          </p:cNvPr>
          <p:cNvGrpSpPr/>
          <p:nvPr/>
        </p:nvGrpSpPr>
        <p:grpSpPr>
          <a:xfrm>
            <a:off x="4365952" y="2446703"/>
            <a:ext cx="4358857" cy="79224"/>
            <a:chOff x="5271547" y="4592777"/>
            <a:chExt cx="3546058" cy="720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4329EFD-3A01-D04E-B901-4DD98A546CCE}"/>
                </a:ext>
              </a:extLst>
            </p:cNvPr>
            <p:cNvSpPr/>
            <p:nvPr/>
          </p:nvSpPr>
          <p:spPr bwMode="ltGray">
            <a:xfrm>
              <a:off x="5271547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6254B82-6812-5240-BCCA-94214CAAA53D}"/>
                </a:ext>
              </a:extLst>
            </p:cNvPr>
            <p:cNvSpPr/>
            <p:nvPr/>
          </p:nvSpPr>
          <p:spPr bwMode="ltGray">
            <a:xfrm>
              <a:off x="5657554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2592B4E-3E04-2F4B-9EA1-33780B9962AB}"/>
                </a:ext>
              </a:extLst>
            </p:cNvPr>
            <p:cNvSpPr/>
            <p:nvPr/>
          </p:nvSpPr>
          <p:spPr bwMode="ltGray">
            <a:xfrm>
              <a:off x="6043561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DC2D8F9-7A39-5F4E-B778-E7DD1056D49A}"/>
                </a:ext>
              </a:extLst>
            </p:cNvPr>
            <p:cNvSpPr/>
            <p:nvPr/>
          </p:nvSpPr>
          <p:spPr bwMode="ltGray">
            <a:xfrm>
              <a:off x="6429568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E8B140-7F4C-7A4E-A88F-F40F402B7D1D}"/>
                </a:ext>
              </a:extLst>
            </p:cNvPr>
            <p:cNvSpPr/>
            <p:nvPr/>
          </p:nvSpPr>
          <p:spPr bwMode="ltGray">
            <a:xfrm>
              <a:off x="6815575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F0EC48-B35A-2D44-8773-CA7B6C63A344}"/>
                </a:ext>
              </a:extLst>
            </p:cNvPr>
            <p:cNvSpPr/>
            <p:nvPr/>
          </p:nvSpPr>
          <p:spPr bwMode="ltGray">
            <a:xfrm>
              <a:off x="7201582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FD6B150-4DBC-2642-BEA6-740B899B6505}"/>
                </a:ext>
              </a:extLst>
            </p:cNvPr>
            <p:cNvSpPr/>
            <p:nvPr/>
          </p:nvSpPr>
          <p:spPr bwMode="ltGray">
            <a:xfrm>
              <a:off x="7587589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CE0DB11-6AAF-BB48-A21C-AE802462C17E}"/>
                </a:ext>
              </a:extLst>
            </p:cNvPr>
            <p:cNvSpPr/>
            <p:nvPr/>
          </p:nvSpPr>
          <p:spPr bwMode="ltGray">
            <a:xfrm>
              <a:off x="7973596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E7FA7C7-06FE-A54E-BFDD-FE3B44EFADB9}"/>
                </a:ext>
              </a:extLst>
            </p:cNvPr>
            <p:cNvSpPr/>
            <p:nvPr/>
          </p:nvSpPr>
          <p:spPr bwMode="ltGray">
            <a:xfrm>
              <a:off x="8359603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38A2BBE-B67A-9B45-AF7B-F5BA75F7543F}"/>
                </a:ext>
              </a:extLst>
            </p:cNvPr>
            <p:cNvSpPr/>
            <p:nvPr/>
          </p:nvSpPr>
          <p:spPr bwMode="ltGray">
            <a:xfrm>
              <a:off x="8745605" y="4592777"/>
              <a:ext cx="72000" cy="72000"/>
            </a:xfrm>
            <a:prstGeom prst="ellipse">
              <a:avLst/>
            </a:prstGeom>
            <a:solidFill>
              <a:srgbClr val="968C6D"/>
            </a:solidFill>
            <a:ln w="3175">
              <a:solidFill>
                <a:srgbClr val="968C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ABF186B-2FF3-9B45-87F0-4EFBD5793A86}"/>
              </a:ext>
            </a:extLst>
          </p:cNvPr>
          <p:cNvCxnSpPr>
            <a:cxnSpLocks/>
          </p:cNvCxnSpPr>
          <p:nvPr/>
        </p:nvCxnSpPr>
        <p:spPr>
          <a:xfrm flipV="1">
            <a:off x="6782204" y="1917310"/>
            <a:ext cx="0" cy="395235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0C87D72-E71E-534F-AB34-9CCB4587ED0D}"/>
              </a:ext>
            </a:extLst>
          </p:cNvPr>
          <p:cNvSpPr/>
          <p:nvPr/>
        </p:nvSpPr>
        <p:spPr>
          <a:xfrm>
            <a:off x="6943198" y="1481404"/>
            <a:ext cx="2127238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sz="1100" b="1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Minority employee</a:t>
            </a:r>
          </a:p>
          <a:p>
            <a:r>
              <a:rPr lang="en-GB" sz="1100" dirty="0"/>
              <a:t>(The proportion of minority employees keep) Increasing over the last two decades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9E0EFAB-B069-1E48-AE72-64D8B3444F99}"/>
              </a:ext>
            </a:extLst>
          </p:cNvPr>
          <p:cNvSpPr/>
          <p:nvPr/>
        </p:nvSpPr>
        <p:spPr>
          <a:xfrm>
            <a:off x="6772856" y="3313712"/>
            <a:ext cx="1661449" cy="63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100" b="1" i="1" dirty="0">
                <a:solidFill>
                  <a:srgbClr val="8BB6CF"/>
                </a:solidFill>
                <a:latin typeface="+mj-lt"/>
              </a:rPr>
              <a:t>Employee with disability </a:t>
            </a:r>
          </a:p>
          <a:p>
            <a:r>
              <a:rPr lang="en-GB" sz="1000" dirty="0">
                <a:latin typeface="+mj-lt"/>
              </a:rPr>
              <a:t>(The proportion) Recently start to increase</a:t>
            </a:r>
          </a:p>
          <a:p>
            <a:endParaRPr lang="en-GB" sz="1000" dirty="0">
              <a:latin typeface="+mj-lt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A7B49C-C66B-284A-BA32-493BB172AA40}"/>
              </a:ext>
            </a:extLst>
          </p:cNvPr>
          <p:cNvSpPr/>
          <p:nvPr/>
        </p:nvSpPr>
        <p:spPr>
          <a:xfrm>
            <a:off x="4340395" y="1578476"/>
            <a:ext cx="1661449" cy="477054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GB" sz="1100" b="1" i="1" dirty="0">
                <a:solidFill>
                  <a:srgbClr val="958C6C"/>
                </a:solidFill>
                <a:latin typeface="+mj-lt"/>
              </a:rPr>
              <a:t>Aboriginal</a:t>
            </a:r>
          </a:p>
          <a:p>
            <a:r>
              <a:rPr lang="en-GB" sz="1000" dirty="0">
                <a:latin typeface="+mj-lt"/>
              </a:rPr>
              <a:t>(The proportion) Remained almost constant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4FE0911-1625-6244-BEEF-CFE7A1D80E38}"/>
              </a:ext>
            </a:extLst>
          </p:cNvPr>
          <p:cNvCxnSpPr>
            <a:cxnSpLocks/>
          </p:cNvCxnSpPr>
          <p:nvPr/>
        </p:nvCxnSpPr>
        <p:spPr>
          <a:xfrm flipH="1" flipV="1">
            <a:off x="5974109" y="1576652"/>
            <a:ext cx="9098" cy="896984"/>
          </a:xfrm>
          <a:prstGeom prst="straightConnector1">
            <a:avLst/>
          </a:prstGeom>
          <a:ln w="12700">
            <a:solidFill>
              <a:srgbClr val="958C6C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2" descr="图表, 折线图&#10;&#10;已自动生成说明">
            <a:extLst>
              <a:ext uri="{FF2B5EF4-FFF2-40B4-BE49-F238E27FC236}">
                <a16:creationId xmlns:a16="http://schemas.microsoft.com/office/drawing/2014/main" id="{B5476178-CFAF-47BB-A2C7-0B60C513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0" y="1576388"/>
            <a:ext cx="3686628" cy="22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1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表, 折线图, 直方图&#10;&#10;已自动生成说明">
            <a:extLst>
              <a:ext uri="{FF2B5EF4-FFF2-40B4-BE49-F238E27FC236}">
                <a16:creationId xmlns:a16="http://schemas.microsoft.com/office/drawing/2014/main" id="{28C4CB6A-9786-41FC-9D86-A4DB532F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8" y="1118681"/>
            <a:ext cx="5217673" cy="32587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6F1B2D-E584-4AD6-81D8-EE75ED180EAA}"/>
              </a:ext>
            </a:extLst>
          </p:cNvPr>
          <p:cNvSpPr txBox="1"/>
          <p:nvPr/>
        </p:nvSpPr>
        <p:spPr>
          <a:xfrm>
            <a:off x="6003182" y="1698693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zh-CN" altLang="en-US">
                <a:solidFill>
                  <a:schemeClr val="bg1"/>
                </a:solidFill>
              </a:rPr>
              <a:t>Promotion rate of underrepresented group generally follows the trend of overall rate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zh-CN" altLang="en-US">
                <a:solidFill>
                  <a:schemeClr val="bg1"/>
                </a:solidFill>
              </a:rPr>
              <a:t>This means that the high terminateion rate of underrepresented group is not due to low promotion rate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E6BAA89-B7AD-48D1-BE03-B66F97C01786}"/>
              </a:ext>
            </a:extLst>
          </p:cNvPr>
          <p:cNvSpPr/>
          <p:nvPr/>
        </p:nvSpPr>
        <p:spPr>
          <a:xfrm>
            <a:off x="243876" y="889877"/>
            <a:ext cx="5628452" cy="4571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EB59B0-594D-4526-A9DE-B73C7A0A837B}"/>
              </a:ext>
            </a:extLst>
          </p:cNvPr>
          <p:cNvSpPr txBox="1">
            <a:spLocks/>
          </p:cNvSpPr>
          <p:nvPr/>
        </p:nvSpPr>
        <p:spPr>
          <a:xfrm>
            <a:off x="275710" y="346676"/>
            <a:ext cx="6912768" cy="59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 Underrepresented Groups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D146C34-F25A-4C6C-9721-A1265FB041DF}"/>
              </a:ext>
            </a:extLst>
          </p:cNvPr>
          <p:cNvSpPr/>
          <p:nvPr/>
        </p:nvSpPr>
        <p:spPr>
          <a:xfrm flipV="1">
            <a:off x="256453" y="895409"/>
            <a:ext cx="6346224" cy="457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bg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B4B7D06-8A09-483A-8129-946662D0941D}"/>
              </a:ext>
            </a:extLst>
          </p:cNvPr>
          <p:cNvSpPr txBox="1"/>
          <p:nvPr/>
        </p:nvSpPr>
        <p:spPr>
          <a:xfrm>
            <a:off x="4616643" y="415843"/>
            <a:ext cx="283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bg1">
                    <a:lumMod val="60000"/>
                    <a:lumOff val="40000"/>
                  </a:schemeClr>
                </a:solidFill>
                <a:latin typeface="Average"/>
                <a:sym typeface="Average"/>
              </a:rPr>
              <a:t>Proportion trend</a:t>
            </a:r>
          </a:p>
        </p:txBody>
      </p:sp>
    </p:spTree>
    <p:extLst>
      <p:ext uri="{BB962C8B-B14F-4D97-AF65-F5344CB8AC3E}">
        <p14:creationId xmlns:p14="http://schemas.microsoft.com/office/powerpoint/2010/main" val="425839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3CDD7B11-D337-6B4E-A88E-28AFFC9306C7}"/>
              </a:ext>
            </a:extLst>
          </p:cNvPr>
          <p:cNvSpPr txBox="1">
            <a:spLocks/>
          </p:cNvSpPr>
          <p:nvPr/>
        </p:nvSpPr>
        <p:spPr>
          <a:xfrm>
            <a:off x="8262165" y="4212783"/>
            <a:ext cx="1140270" cy="978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CAN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DEV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C52CE4-CD41-3F4E-93F1-CE61F83E7AA2}"/>
              </a:ext>
            </a:extLst>
          </p:cNvPr>
          <p:cNvGrpSpPr/>
          <p:nvPr/>
        </p:nvGrpSpPr>
        <p:grpSpPr>
          <a:xfrm>
            <a:off x="289207" y="219801"/>
            <a:ext cx="7773951" cy="4654297"/>
            <a:chOff x="1230574" y="1661319"/>
            <a:chExt cx="7759518" cy="5621742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42B7D-93F8-2247-BC01-5F8847054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374" y="1661319"/>
              <a:ext cx="7572718" cy="4973223"/>
            </a:xfrm>
            <a:prstGeom prst="rect">
              <a:avLst/>
            </a:prstGeom>
            <a:grpFill/>
            <a:ln w="6350" cap="rnd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5784" tIns="47892" rIns="95784" bIns="47892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798513" eaLnBrk="0" hangingPunct="0">
                <a:spcBef>
                  <a:spcPct val="20000"/>
                </a:spcBef>
              </a:pPr>
              <a:endParaRPr lang="en-US" sz="700" b="1">
                <a:solidFill>
                  <a:schemeClr val="tx2"/>
                </a:solidFill>
                <a:latin typeface="Univers 45 Light" pitchFamily="2" charset="0"/>
                <a:cs typeface="Arial" charset="0"/>
              </a:endParaRPr>
            </a:p>
          </p:txBody>
        </p:sp>
        <p:sp>
          <p:nvSpPr>
            <p:cNvPr id="16" name="Slide Number Placeholder 6">
              <a:extLst>
                <a:ext uri="{FF2B5EF4-FFF2-40B4-BE49-F238E27FC236}">
                  <a16:creationId xmlns:a16="http://schemas.microsoft.com/office/drawing/2014/main" id="{6ECDE945-3A77-984B-9CBE-CE0B9C1AF9BD}"/>
                </a:ext>
              </a:extLst>
            </p:cNvPr>
            <p:cNvSpPr txBox="1">
              <a:spLocks/>
            </p:cNvSpPr>
            <p:nvPr/>
          </p:nvSpPr>
          <p:spPr>
            <a:xfrm>
              <a:off x="6963268" y="6630054"/>
              <a:ext cx="1782234" cy="148259"/>
            </a:xfrm>
            <a:prstGeom prst="rect">
              <a:avLst/>
            </a:prstGeom>
            <a:grpFill/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EBD7F86-1881-4698-8703-FB80B0800997}" type="slidenum">
                <a:rPr lang="en-GB" smtClean="0"/>
                <a:pPr/>
                <a:t>7</a:t>
              </a:fld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66E503-6FBB-C647-9527-D7CC5E940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282" y="1764085"/>
              <a:ext cx="7516327" cy="4970572"/>
            </a:xfrm>
            <a:prstGeom prst="rect">
              <a:avLst/>
            </a:prstGeom>
            <a:grpFill/>
            <a:ln w="6350" cap="rnd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5784" tIns="47892" rIns="95784" bIns="47892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798513" eaLnBrk="0" hangingPunct="0">
                <a:spcBef>
                  <a:spcPct val="20000"/>
                </a:spcBef>
              </a:pPr>
              <a:endParaRPr lang="en-US" sz="700" b="1">
                <a:solidFill>
                  <a:schemeClr val="tx2"/>
                </a:solidFill>
                <a:latin typeface="Univers 45 Light" pitchFamily="2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266D6D-640C-B64A-9A3B-5160D7B04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600" y="2765006"/>
              <a:ext cx="6874431" cy="451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A893C945-A2CB-E648-8A63-70293C843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441" y="3747977"/>
              <a:ext cx="1170059" cy="343576"/>
            </a:xfrm>
            <a:prstGeom prst="rect">
              <a:avLst/>
            </a:prstGeom>
            <a:grp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798513" eaLnBrk="0" hangingPunct="0">
                <a:spcBef>
                  <a:spcPct val="50000"/>
                </a:spcBef>
              </a:pPr>
              <a:endParaRPr lang="en-US" sz="500">
                <a:solidFill>
                  <a:schemeClr val="tx1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AE719EDA-7186-3E4E-BC85-154DD2FAA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418" y="2965314"/>
              <a:ext cx="6910249" cy="428475"/>
            </a:xfrm>
            <a:prstGeom prst="rect">
              <a:avLst/>
            </a:prstGeom>
            <a:grp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798513" eaLnBrk="0" hangingPunct="0">
                <a:lnSpc>
                  <a:spcPct val="90000"/>
                </a:lnSpc>
              </a:pPr>
              <a:r>
                <a:rPr lang="en-GB" sz="2100" b="1">
                  <a:solidFill>
                    <a:schemeClr val="tx1"/>
                  </a:solidFill>
                  <a:latin typeface="Times New Roman" pitchFamily="18" charset="0"/>
                  <a:cs typeface="Arial" charset="0"/>
                </a:rPr>
                <a:t>Type your headline here</a:t>
              </a:r>
            </a:p>
            <a:p>
              <a:pPr defTabSz="798513" eaLnBrk="0" hangingPunct="0">
                <a:lnSpc>
                  <a:spcPct val="40000"/>
                </a:lnSpc>
              </a:pPr>
              <a:endParaRPr lang="en-GB" sz="2100" b="1">
                <a:solidFill>
                  <a:schemeClr val="tx1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4F8D662-E1AC-434C-A7AB-90B56ED9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574" y="1868683"/>
              <a:ext cx="7438234" cy="5414378"/>
            </a:xfrm>
            <a:custGeom>
              <a:avLst/>
              <a:gdLst>
                <a:gd name="T0" fmla="*/ 0 w 5176"/>
                <a:gd name="T1" fmla="*/ 150 h 3957"/>
                <a:gd name="T2" fmla="*/ 0 w 5176"/>
                <a:gd name="T3" fmla="*/ 3957 h 3957"/>
                <a:gd name="T4" fmla="*/ 330 w 5176"/>
                <a:gd name="T5" fmla="*/ 3824 h 3957"/>
                <a:gd name="T6" fmla="*/ 608 w 5176"/>
                <a:gd name="T7" fmla="*/ 3864 h 3957"/>
                <a:gd name="T8" fmla="*/ 931 w 5176"/>
                <a:gd name="T9" fmla="*/ 3789 h 3957"/>
                <a:gd name="T10" fmla="*/ 1266 w 5176"/>
                <a:gd name="T11" fmla="*/ 3942 h 3957"/>
                <a:gd name="T12" fmla="*/ 1552 w 5176"/>
                <a:gd name="T13" fmla="*/ 3811 h 3957"/>
                <a:gd name="T14" fmla="*/ 1689 w 5176"/>
                <a:gd name="T15" fmla="*/ 3957 h 3957"/>
                <a:gd name="T16" fmla="*/ 1897 w 5176"/>
                <a:gd name="T17" fmla="*/ 3862 h 3957"/>
                <a:gd name="T18" fmla="*/ 2124 w 5176"/>
                <a:gd name="T19" fmla="*/ 3957 h 3957"/>
                <a:gd name="T20" fmla="*/ 2320 w 5176"/>
                <a:gd name="T21" fmla="*/ 3808 h 3957"/>
                <a:gd name="T22" fmla="*/ 2535 w 5176"/>
                <a:gd name="T23" fmla="*/ 3942 h 3957"/>
                <a:gd name="T24" fmla="*/ 2819 w 5176"/>
                <a:gd name="T25" fmla="*/ 3808 h 3957"/>
                <a:gd name="T26" fmla="*/ 3071 w 5176"/>
                <a:gd name="T27" fmla="*/ 3902 h 3957"/>
                <a:gd name="T28" fmla="*/ 3463 w 5176"/>
                <a:gd name="T29" fmla="*/ 3947 h 3957"/>
                <a:gd name="T30" fmla="*/ 3803 w 5176"/>
                <a:gd name="T31" fmla="*/ 3813 h 3957"/>
                <a:gd name="T32" fmla="*/ 4213 w 5176"/>
                <a:gd name="T33" fmla="*/ 3897 h 3957"/>
                <a:gd name="T34" fmla="*/ 4414 w 5176"/>
                <a:gd name="T35" fmla="*/ 3788 h 3957"/>
                <a:gd name="T36" fmla="*/ 4617 w 5176"/>
                <a:gd name="T37" fmla="*/ 3872 h 3957"/>
                <a:gd name="T38" fmla="*/ 4793 w 5176"/>
                <a:gd name="T39" fmla="*/ 3798 h 3957"/>
                <a:gd name="T40" fmla="*/ 4971 w 5176"/>
                <a:gd name="T41" fmla="*/ 3872 h 3957"/>
                <a:gd name="T42" fmla="*/ 5154 w 5176"/>
                <a:gd name="T43" fmla="*/ 3753 h 3957"/>
                <a:gd name="T44" fmla="*/ 5487 w 5176"/>
                <a:gd name="T45" fmla="*/ 3813 h 3957"/>
                <a:gd name="T46" fmla="*/ 5696 w 5176"/>
                <a:gd name="T47" fmla="*/ 3714 h 3957"/>
                <a:gd name="T48" fmla="*/ 5853 w 5176"/>
                <a:gd name="T49" fmla="*/ 3793 h 3957"/>
                <a:gd name="T50" fmla="*/ 6019 w 5176"/>
                <a:gd name="T51" fmla="*/ 3704 h 3957"/>
                <a:gd name="T52" fmla="*/ 6209 w 5176"/>
                <a:gd name="T53" fmla="*/ 3788 h 3957"/>
                <a:gd name="T54" fmla="*/ 6580 w 5176"/>
                <a:gd name="T55" fmla="*/ 3733 h 3957"/>
                <a:gd name="T56" fmla="*/ 6580 w 5176"/>
                <a:gd name="T57" fmla="*/ 2668 h 3957"/>
                <a:gd name="T58" fmla="*/ 6575 w 5176"/>
                <a:gd name="T59" fmla="*/ 0 h 3957"/>
                <a:gd name="T60" fmla="*/ 0 w 5176"/>
                <a:gd name="T61" fmla="*/ 0 h 3957"/>
                <a:gd name="T62" fmla="*/ 0 w 5176"/>
                <a:gd name="T63" fmla="*/ 150 h 395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76"/>
                <a:gd name="T97" fmla="*/ 0 h 3957"/>
                <a:gd name="T98" fmla="*/ 5176 w 5176"/>
                <a:gd name="T99" fmla="*/ 3957 h 395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76" h="3957">
                  <a:moveTo>
                    <a:pt x="0" y="150"/>
                  </a:moveTo>
                  <a:lnTo>
                    <a:pt x="0" y="3957"/>
                  </a:lnTo>
                  <a:lnTo>
                    <a:pt x="260" y="3824"/>
                  </a:lnTo>
                  <a:lnTo>
                    <a:pt x="478" y="3864"/>
                  </a:lnTo>
                  <a:lnTo>
                    <a:pt x="732" y="3789"/>
                  </a:lnTo>
                  <a:lnTo>
                    <a:pt x="996" y="3942"/>
                  </a:lnTo>
                  <a:lnTo>
                    <a:pt x="1221" y="3811"/>
                  </a:lnTo>
                  <a:lnTo>
                    <a:pt x="1328" y="3957"/>
                  </a:lnTo>
                  <a:lnTo>
                    <a:pt x="1492" y="3862"/>
                  </a:lnTo>
                  <a:lnTo>
                    <a:pt x="1671" y="3957"/>
                  </a:lnTo>
                  <a:lnTo>
                    <a:pt x="1825" y="3808"/>
                  </a:lnTo>
                  <a:lnTo>
                    <a:pt x="1994" y="3942"/>
                  </a:lnTo>
                  <a:lnTo>
                    <a:pt x="2217" y="3808"/>
                  </a:lnTo>
                  <a:lnTo>
                    <a:pt x="2416" y="3902"/>
                  </a:lnTo>
                  <a:lnTo>
                    <a:pt x="2724" y="3947"/>
                  </a:lnTo>
                  <a:lnTo>
                    <a:pt x="2992" y="3813"/>
                  </a:lnTo>
                  <a:lnTo>
                    <a:pt x="3314" y="3897"/>
                  </a:lnTo>
                  <a:lnTo>
                    <a:pt x="3473" y="3788"/>
                  </a:lnTo>
                  <a:lnTo>
                    <a:pt x="3632" y="3872"/>
                  </a:lnTo>
                  <a:lnTo>
                    <a:pt x="3771" y="3798"/>
                  </a:lnTo>
                  <a:lnTo>
                    <a:pt x="3910" y="3872"/>
                  </a:lnTo>
                  <a:lnTo>
                    <a:pt x="4054" y="3753"/>
                  </a:lnTo>
                  <a:lnTo>
                    <a:pt x="4317" y="3813"/>
                  </a:lnTo>
                  <a:lnTo>
                    <a:pt x="4481" y="3714"/>
                  </a:lnTo>
                  <a:lnTo>
                    <a:pt x="4605" y="3793"/>
                  </a:lnTo>
                  <a:lnTo>
                    <a:pt x="4735" y="3704"/>
                  </a:lnTo>
                  <a:lnTo>
                    <a:pt x="4884" y="3788"/>
                  </a:lnTo>
                  <a:lnTo>
                    <a:pt x="5176" y="3733"/>
                  </a:lnTo>
                  <a:lnTo>
                    <a:pt x="5176" y="2668"/>
                  </a:lnTo>
                  <a:lnTo>
                    <a:pt x="5172" y="0"/>
                  </a:lnTo>
                  <a:lnTo>
                    <a:pt x="0" y="0"/>
                  </a:lnTo>
                  <a:lnTo>
                    <a:pt x="0" y="150"/>
                  </a:lnTo>
                </a:path>
              </a:pathLst>
            </a:custGeom>
            <a:grpFill/>
            <a:ln w="6350" cap="rnd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GB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946F22C-7A50-7E4C-BA33-EE5D94C6B50E}"/>
              </a:ext>
            </a:extLst>
          </p:cNvPr>
          <p:cNvSpPr>
            <a:spLocks noGrp="1"/>
          </p:cNvSpPr>
          <p:nvPr/>
        </p:nvSpPr>
        <p:spPr>
          <a:xfrm>
            <a:off x="306299" y="544624"/>
            <a:ext cx="6912768" cy="59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Companies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91787-C6A3-8247-9466-B4A8ED5F63A1}"/>
              </a:ext>
            </a:extLst>
          </p:cNvPr>
          <p:cNvSpPr/>
          <p:nvPr/>
        </p:nvSpPr>
        <p:spPr>
          <a:xfrm flipV="1">
            <a:off x="396139" y="1102559"/>
            <a:ext cx="6346224" cy="457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CN" dirty="0">
              <a:solidFill>
                <a:schemeClr val="bg1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FA831EB9-6F62-F549-8710-CA5A1B08F223}"/>
              </a:ext>
            </a:extLst>
          </p:cNvPr>
          <p:cNvSpPr txBox="1"/>
          <p:nvPr/>
        </p:nvSpPr>
        <p:spPr>
          <a:xfrm>
            <a:off x="2412088" y="686613"/>
            <a:ext cx="45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  <a:latin typeface="Average"/>
                <a:sym typeface="Average"/>
              </a:rPr>
              <a:t>Diversity in different job levels</a:t>
            </a:r>
            <a:endParaRPr lang="en-CN" sz="2400" dirty="0">
              <a:solidFill>
                <a:schemeClr val="bg1">
                  <a:lumMod val="60000"/>
                  <a:lumOff val="40000"/>
                </a:schemeClr>
              </a:solidFill>
              <a:latin typeface="Average"/>
              <a:sym typeface="Average"/>
            </a:endParaRP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8CF7EE12-0332-CE46-9F68-D3623F15C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862" y="1455069"/>
            <a:ext cx="2820453" cy="109632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defTabSz="798513" eaLnBrk="0" hangingPunct="0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Times New Roman"/>
              </a:rPr>
              <a:t>The correlation between executive (managers) and non-executive levels is roughly the same in each year with slight variation.</a:t>
            </a:r>
            <a:endParaRPr lang="en-GB" sz="16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600" b="1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Times New Roman"/>
              </a:rPr>
              <a:t>The correlation is fairly strong. It is significantly greater than 0 according to its confidence interval estimation.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defTabSz="798513">
              <a:lnSpc>
                <a:spcPct val="90000"/>
              </a:lnSpc>
              <a:buClr>
                <a:schemeClr val="accent2"/>
              </a:buClr>
            </a:pPr>
            <a:endParaRPr lang="en-GB" sz="1600" b="1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sz="1600" b="1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marL="342900" indent="-342900" defTabSz="798513" eaLnBrk="0" hangingPunct="0">
              <a:lnSpc>
                <a:spcPct val="90000"/>
              </a:lnSpc>
              <a:buClr>
                <a:srgbClr val="78909C"/>
              </a:buClr>
              <a:buFont typeface="Arial" panose="020B0604020202020204" pitchFamily="34" charset="0"/>
              <a:buChar char="•"/>
            </a:pPr>
            <a:endParaRPr lang="en-GB" sz="1600" b="1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  <a:p>
            <a:pPr defTabSz="798513" eaLnBrk="0" hangingPunct="0">
              <a:lnSpc>
                <a:spcPct val="40000"/>
              </a:lnSpc>
            </a:pPr>
            <a:endParaRPr lang="en-GB" sz="2100" b="1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32C429BF-D82D-4CD4-AD5B-9A33A988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3" y="1462734"/>
            <a:ext cx="3938953" cy="29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03015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2253</TotalTime>
  <Words>271</Words>
  <Application>Microsoft Office PowerPoint</Application>
  <PresentationFormat>全屏显示(16:9)</PresentationFormat>
  <Paragraphs>78</Paragraphs>
  <Slides>10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Slate</vt:lpstr>
      <vt:lpstr>CAN DEV</vt:lpstr>
      <vt:lpstr>Members </vt:lpstr>
      <vt:lpstr>Insights overview</vt:lpstr>
      <vt:lpstr>1. Genders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KPMG X UTBA</dc:title>
  <cp:lastModifiedBy>yu yifan</cp:lastModifiedBy>
  <cp:revision>174</cp:revision>
  <dcterms:modified xsi:type="dcterms:W3CDTF">2022-02-06T16:56:54Z</dcterms:modified>
</cp:coreProperties>
</file>